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9" r:id="rId2"/>
    <p:sldId id="261" r:id="rId3"/>
    <p:sldId id="263" r:id="rId4"/>
    <p:sldId id="264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7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200"/>
    <a:srgbClr val="003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2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50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F09FB-3C2C-43E6-8773-95ED947C8A18}" type="datetimeFigureOut">
              <a:rPr lang="de-AT" smtClean="0"/>
              <a:t>17.09.2025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D55DE-456B-4C7F-8E86-8C753CC0AAB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8798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245668"/>
            <a:ext cx="9144000" cy="2127422"/>
          </a:xfrm>
        </p:spPr>
        <p:txBody>
          <a:bodyPr anchor="b"/>
          <a:lstStyle>
            <a:lvl1pPr algn="ctr">
              <a:defRPr sz="6000" baseline="0"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65165"/>
            <a:ext cx="9144000" cy="1072510"/>
          </a:xfrm>
        </p:spPr>
        <p:txBody>
          <a:bodyPr/>
          <a:lstStyle>
            <a:lvl1pPr marL="0" indent="0" algn="ctr">
              <a:buNone/>
              <a:defRPr sz="2400" baseline="0"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Author</a:t>
            </a:r>
            <a:r>
              <a:rPr lang="de-DE" dirty="0"/>
              <a:t>, Co-</a:t>
            </a:r>
            <a:r>
              <a:rPr lang="de-DE" dirty="0" err="1"/>
              <a:t>Authors</a:t>
            </a:r>
            <a:r>
              <a:rPr lang="de-DE" dirty="0"/>
              <a:t>, </a:t>
            </a:r>
            <a:r>
              <a:rPr lang="de-DE" dirty="0" err="1"/>
              <a:t>Institutions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r>
              <a:rPr lang="de-AT" dirty="0"/>
              <a:t> </a:t>
            </a:r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4038600" y="215524"/>
            <a:ext cx="4114800" cy="715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1400" b="1" dirty="0">
                <a:solidFill>
                  <a:srgbClr val="003361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MOUNTAIN CONFERENCE</a:t>
            </a:r>
            <a:br>
              <a:rPr lang="de-AT" dirty="0"/>
            </a:br>
            <a:r>
              <a:rPr lang="de-AT" sz="1050" dirty="0">
                <a:solidFill>
                  <a:srgbClr val="003361"/>
                </a:solidFill>
                <a:latin typeface="Trebuchet MS" panose="020B0603020202020204" pitchFamily="34" charset="0"/>
              </a:rPr>
              <a:t>SEPTEMBER</a:t>
            </a:r>
            <a:r>
              <a:rPr lang="de-AT" sz="1050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14 – 18 2025</a:t>
            </a:r>
          </a:p>
          <a:p>
            <a:endParaRPr lang="de-AT" dirty="0"/>
          </a:p>
          <a:p>
            <a:r>
              <a:rPr lang="de-AT" sz="1050" b="1" dirty="0">
                <a:solidFill>
                  <a:srgbClr val="003361"/>
                </a:solidFill>
                <a:latin typeface="Trebuchet MS" panose="020B0603020202020204" pitchFamily="34" charset="0"/>
              </a:rPr>
              <a:t>&gt;&gt;</a:t>
            </a:r>
            <a:r>
              <a:rPr lang="de-AT" sz="1050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</a:t>
            </a:r>
            <a:r>
              <a:rPr lang="de-AT" sz="1050" b="1" baseline="0" dirty="0">
                <a:solidFill>
                  <a:srgbClr val="F39200"/>
                </a:solidFill>
                <a:latin typeface="Trebuchet MS" panose="020B0603020202020204" pitchFamily="34" charset="0"/>
              </a:rPr>
              <a:t>SYNTHESIZE</a:t>
            </a:r>
            <a:r>
              <a:rPr lang="de-AT" sz="1050" b="1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 MOUNTAINS OF KNOWLEDGE &lt;&lt;</a:t>
            </a:r>
            <a:endParaRPr lang="de-AT" sz="1050" b="1" dirty="0">
              <a:solidFill>
                <a:srgbClr val="00336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4734373" y="666573"/>
            <a:ext cx="2828658" cy="0"/>
          </a:xfrm>
          <a:prstGeom prst="line">
            <a:avLst/>
          </a:prstGeom>
          <a:ln w="19050">
            <a:solidFill>
              <a:srgbClr val="F39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2"/>
          <p:cNvSpPr>
            <a:spLocks noGrp="1"/>
          </p:cNvSpPr>
          <p:nvPr>
            <p:ph type="body" idx="13" hasCustomPrompt="1"/>
          </p:nvPr>
        </p:nvSpPr>
        <p:spPr>
          <a:xfrm>
            <a:off x="1524000" y="1349237"/>
            <a:ext cx="9144000" cy="753028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Session #ID# (e.g. FS 3.01, PS 3.01)</a:t>
            </a:r>
            <a:br>
              <a:rPr lang="de-DE" dirty="0"/>
            </a:br>
            <a:r>
              <a:rPr lang="de-DE" dirty="0"/>
              <a:t>#Title </a:t>
            </a:r>
            <a:r>
              <a:rPr lang="de-DE" dirty="0" err="1"/>
              <a:t>of</a:t>
            </a:r>
            <a:r>
              <a:rPr lang="de-DE" dirty="0"/>
              <a:t> Session#</a:t>
            </a:r>
          </a:p>
        </p:txBody>
      </p:sp>
      <p:cxnSp>
        <p:nvCxnSpPr>
          <p:cNvPr id="18" name="Gerader Verbinder 17"/>
          <p:cNvCxnSpPr/>
          <p:nvPr userDrawn="1"/>
        </p:nvCxnSpPr>
        <p:spPr>
          <a:xfrm>
            <a:off x="4734373" y="2177810"/>
            <a:ext cx="2828658" cy="0"/>
          </a:xfrm>
          <a:prstGeom prst="line">
            <a:avLst/>
          </a:prstGeom>
          <a:ln w="19050">
            <a:solidFill>
              <a:srgbClr val="F39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1524000" y="5629749"/>
            <a:ext cx="9144000" cy="513251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&gt;&gt; Logos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Institutions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 &lt;&lt;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4976567-B51A-A519-3F4D-515BE4637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42" y="233238"/>
            <a:ext cx="1538430" cy="53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70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FB6A4BF7-E369-7029-4F11-8637864D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300E334-69CC-A561-52BF-66384726AB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E2B4FC7-BCFF-A26F-69EE-0DB190B7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AA14F60-ADD4-9FFF-EFE0-A7E30CE2A9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5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Dr. Marika Gruber</a:t>
            </a:r>
            <a:br>
              <a:rPr lang="de-DE" dirty="0"/>
            </a:br>
            <a:r>
              <a:rPr lang="de-DE" dirty="0"/>
              <a:t>Carinthia University </a:t>
            </a:r>
            <a:r>
              <a:rPr lang="de-DE" dirty="0" err="1"/>
              <a:t>of</a:t>
            </a:r>
            <a:r>
              <a:rPr lang="de-DE" dirty="0"/>
              <a:t> Applied Sciences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018FE82-5934-8DBF-E0E6-871D0AA0A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D7C6037-A202-1670-7469-87D8DCCEA8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9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4E11629-1B24-CE92-0338-0E5756BF3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612BBC1-A759-F403-8F06-65B729216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80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19499"/>
            <a:ext cx="5181600" cy="5057464"/>
          </a:xfrm>
        </p:spPr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19499"/>
            <a:ext cx="5181600" cy="5057464"/>
          </a:xfrm>
        </p:spPr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01AB281E-6804-B170-20EC-4B7503DF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94932BF-5735-0E39-FEA6-4E238B9AF9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4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3473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07441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1985965"/>
            <a:ext cx="5157787" cy="42036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07441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1985965"/>
            <a:ext cx="5183188" cy="42036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EEE6D8DE-8E39-85B5-7AB8-25A34333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6AF9FAE-4C47-D299-2F4E-552804997F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0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F6CED1B1-BDEF-B9B5-1B63-34288BB1A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9720F7F-7CF7-D4F1-1DF0-20517E8656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35B31E48-1CC6-5FFD-0601-90C6244F7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A2B006C-E7DE-C81A-00CA-F1648B9CCC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4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A7CB6268-13D2-0143-10B1-E3FC47D7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CF9CD5C-ADE7-707E-D701-7CF6A7EFB5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0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F1BC94FC-F777-16DE-D28D-0C8EC6DB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165DFB9-B002-519C-0F54-550B3E041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69" y="6446417"/>
            <a:ext cx="550673" cy="18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9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02407"/>
            <a:ext cx="10515600" cy="5074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#IMC25 | Innsbruck, Austria | Sep. 14 – 18 2025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826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336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D27CE-D8F4-4DE9-928E-7EE3034DB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39200"/>
                </a:solidFill>
                <a:ea typeface="+mn-ea"/>
                <a:cs typeface="+mn-cs"/>
              </a:rPr>
              <a:t>New Perspectives for Rural Areas: Economic Impacts of International Migration and Workplace Integration in Rural Carinthia (Austria)</a:t>
            </a:r>
            <a:endParaRPr lang="de-DE" sz="3200" dirty="0">
              <a:solidFill>
                <a:srgbClr val="F39200"/>
              </a:solidFill>
              <a:ea typeface="+mn-ea"/>
              <a:cs typeface="+mn-cs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920179F-5D7A-4378-8D01-14CD8B93A2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Marika Gruber, Carinthia University </a:t>
            </a:r>
            <a:r>
              <a:rPr lang="de-DE" dirty="0" err="1"/>
              <a:t>of</a:t>
            </a:r>
            <a:r>
              <a:rPr lang="de-DE" dirty="0"/>
              <a:t> Applied Sciences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449B3A-F58F-4DD6-9867-9A8B67849EE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sz="2900" dirty="0"/>
              <a:t>FS 3.221</a:t>
            </a:r>
          </a:p>
          <a:p>
            <a:r>
              <a:rPr lang="en-US" sz="2900" dirty="0"/>
              <a:t> Impacts of in- and out-migration in rural and mountainous areas of Europe and the Global South</a:t>
            </a:r>
            <a:endParaRPr lang="de-DE" sz="2900" dirty="0"/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EB1892A-FFB6-4624-B4A1-5340C9A635D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04" b="26095"/>
          <a:stretch/>
        </p:blipFill>
        <p:spPr>
          <a:xfrm>
            <a:off x="2761861" y="5788377"/>
            <a:ext cx="3334139" cy="799393"/>
          </a:xfrm>
          <a:prstGeom prst="rect">
            <a:avLst/>
          </a:prstGeom>
        </p:spPr>
      </p:pic>
      <p:pic>
        <p:nvPicPr>
          <p:cNvPr id="1026" name="Picture 2" descr="IARA">
            <a:extLst>
              <a:ext uri="{FF2B5EF4-FFF2-40B4-BE49-F238E27FC236}">
                <a16:creationId xmlns:a16="http://schemas.microsoft.com/office/drawing/2014/main" id="{C608EC15-1647-4732-9C34-8540651F8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162" y="5764041"/>
            <a:ext cx="3466323" cy="89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180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7DCA6-6461-4B8F-BAAA-6BC9B2F2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9741"/>
            <a:ext cx="10515600" cy="643279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rgbClr val="F39200"/>
                </a:solidFill>
              </a:rPr>
              <a:t>Micro-level </a:t>
            </a:r>
            <a:r>
              <a:rPr lang="de-DE" dirty="0" err="1">
                <a:solidFill>
                  <a:srgbClr val="F39200"/>
                </a:solidFill>
              </a:rPr>
              <a:t>results</a:t>
            </a:r>
            <a:r>
              <a:rPr lang="de-DE" dirty="0">
                <a:solidFill>
                  <a:srgbClr val="F39200"/>
                </a:solidFill>
              </a:rPr>
              <a:t>: Company </a:t>
            </a:r>
            <a:r>
              <a:rPr lang="de-DE" dirty="0" err="1">
                <a:solidFill>
                  <a:srgbClr val="F39200"/>
                </a:solidFill>
              </a:rPr>
              <a:t>onboarding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challenges</a:t>
            </a:r>
            <a:r>
              <a:rPr lang="de-DE" dirty="0">
                <a:solidFill>
                  <a:srgbClr val="F39200"/>
                </a:solidFill>
              </a:rPr>
              <a:t> (Migrant </a:t>
            </a:r>
            <a:r>
              <a:rPr lang="de-DE" dirty="0" err="1">
                <a:solidFill>
                  <a:srgbClr val="F39200"/>
                </a:solidFill>
              </a:rPr>
              <a:t>view</a:t>
            </a:r>
            <a:r>
              <a:rPr lang="de-DE" dirty="0">
                <a:solidFill>
                  <a:srgbClr val="F39200"/>
                </a:solidFill>
              </a:rPr>
              <a:t>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E4C1C2-1DB2-41C9-9464-D63FEEDF3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7689"/>
            <a:ext cx="10515600" cy="5074556"/>
          </a:xfrm>
        </p:spPr>
        <p:txBody>
          <a:bodyPr>
            <a:normAutofit fontScale="85000" lnSpcReduction="10000"/>
          </a:bodyPr>
          <a:lstStyle/>
          <a:p>
            <a:r>
              <a:rPr lang="de-DE" u="sng" dirty="0"/>
              <a:t>Challenges </a:t>
            </a:r>
            <a:r>
              <a:rPr lang="de-DE" u="sng" dirty="0" err="1"/>
              <a:t>for</a:t>
            </a:r>
            <a:r>
              <a:rPr lang="de-DE" u="sng" dirty="0"/>
              <a:t> international </a:t>
            </a:r>
            <a:r>
              <a:rPr lang="de-DE" u="sng" dirty="0" err="1"/>
              <a:t>employees</a:t>
            </a:r>
            <a:r>
              <a:rPr lang="de-DE" u="sng" dirty="0"/>
              <a:t>:</a:t>
            </a:r>
          </a:p>
          <a:p>
            <a:endParaRPr lang="de-DE" sz="1300" u="sng" dirty="0"/>
          </a:p>
          <a:p>
            <a:r>
              <a:rPr lang="en-US" dirty="0"/>
              <a:t>Lack of knowledge about the region</a:t>
            </a:r>
          </a:p>
          <a:p>
            <a:r>
              <a:rPr lang="en-US" dirty="0"/>
              <a:t>Adapting to new circumstances and a foreign language</a:t>
            </a:r>
          </a:p>
          <a:p>
            <a:r>
              <a:rPr lang="en-US" dirty="0"/>
              <a:t>Finding accommodation and dealing with the administrative processes involved in relocation</a:t>
            </a:r>
          </a:p>
          <a:p>
            <a:r>
              <a:rPr lang="en-US" dirty="0"/>
              <a:t>Finding accommodation often proves to be one of the biggest challenges</a:t>
            </a:r>
          </a:p>
          <a:p>
            <a:r>
              <a:rPr lang="en-US" dirty="0"/>
              <a:t>Support in the form of language courses and intercultural training Team dynamics as a factor influencing social integration</a:t>
            </a:r>
          </a:p>
          <a:p>
            <a:r>
              <a:rPr lang="en-US" dirty="0"/>
              <a:t>Access to support resources such as the Carinthia International Center</a:t>
            </a:r>
          </a:p>
          <a:p>
            <a:r>
              <a:rPr lang="en-US" dirty="0"/>
              <a:t>Differences in culture, </a:t>
            </a:r>
            <a:r>
              <a:rPr lang="en-US" dirty="0" err="1"/>
              <a:t>behaviour</a:t>
            </a:r>
            <a:r>
              <a:rPr lang="en-US" dirty="0"/>
              <a:t> and lifestyles</a:t>
            </a:r>
          </a:p>
          <a:p>
            <a:r>
              <a:rPr lang="de-DE" dirty="0"/>
              <a:t>Making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friends</a:t>
            </a:r>
            <a:endParaRPr lang="de-DE" dirty="0"/>
          </a:p>
          <a:p>
            <a:pPr marL="0" indent="0">
              <a:buNone/>
            </a:pPr>
            <a:r>
              <a:rPr lang="de-DE" sz="1700" dirty="0"/>
              <a:t>(CIC 2024, Carinthia International)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3E788B-7CD7-49B2-A5F6-D8A7089B0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9CE34A-5041-41DD-8A47-B74C7D24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10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850DFA-D3EB-4AA3-8557-4C49BC667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#IMC25 | Innsbruck, Austria | Sep. 14 – 18 2025</a:t>
            </a:r>
          </a:p>
        </p:txBody>
      </p:sp>
    </p:spTree>
    <p:extLst>
      <p:ext uri="{BB962C8B-B14F-4D97-AF65-F5344CB8AC3E}">
        <p14:creationId xmlns:p14="http://schemas.microsoft.com/office/powerpoint/2010/main" val="290203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EB932-BD70-441A-9CA3-E227D2CC6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>
                <a:solidFill>
                  <a:srgbClr val="F39200"/>
                </a:solidFill>
              </a:rPr>
              <a:t>Recommendations</a:t>
            </a:r>
            <a:r>
              <a:rPr lang="de-DE" dirty="0">
                <a:solidFill>
                  <a:srgbClr val="F39200"/>
                </a:solidFill>
              </a:rPr>
              <a:t> &amp; </a:t>
            </a:r>
            <a:r>
              <a:rPr lang="de-DE" dirty="0" err="1">
                <a:solidFill>
                  <a:srgbClr val="F39200"/>
                </a:solidFill>
              </a:rPr>
              <a:t>conclusions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CBA010-0AE0-4B76-937E-325E1F197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Development of a pre-onboarding package by companies</a:t>
            </a:r>
          </a:p>
          <a:p>
            <a:r>
              <a:rPr lang="en-US" dirty="0"/>
              <a:t>Implementation of buddy or mentoring systems</a:t>
            </a:r>
          </a:p>
          <a:p>
            <a:r>
              <a:rPr lang="en-US" dirty="0"/>
              <a:t>Promoting team culture</a:t>
            </a:r>
          </a:p>
          <a:p>
            <a:r>
              <a:rPr lang="en-US" dirty="0"/>
              <a:t>Operational flexibility: Attractive working models and benefits</a:t>
            </a:r>
          </a:p>
          <a:p>
            <a:r>
              <a:rPr lang="en-US" dirty="0"/>
              <a:t>Changing Carinthia's self-image: Carinthia often sees itself as a tourist region, but many people also come to settle there permanently</a:t>
            </a:r>
          </a:p>
          <a:p>
            <a:r>
              <a:rPr lang="en-US" dirty="0"/>
              <a:t>Expanding multilingual services offered by public authorities</a:t>
            </a:r>
          </a:p>
          <a:p>
            <a:r>
              <a:rPr lang="en-US" dirty="0"/>
              <a:t>Offering opportunities for active involvement and social participation in order to help shape the development of the federal state</a:t>
            </a:r>
          </a:p>
          <a:p>
            <a:r>
              <a:rPr lang="en-US" dirty="0" err="1"/>
              <a:t>Organising</a:t>
            </a:r>
            <a:r>
              <a:rPr lang="en-US" dirty="0"/>
              <a:t> events that promote exchange between the local population and newcomers</a:t>
            </a:r>
          </a:p>
          <a:p>
            <a:r>
              <a:rPr lang="en-US" dirty="0"/>
              <a:t>Companies and local employment agencies should jointly develop </a:t>
            </a:r>
            <a:r>
              <a:rPr lang="en-US" dirty="0" err="1"/>
              <a:t>programmes</a:t>
            </a:r>
            <a:r>
              <a:rPr lang="en-US" dirty="0"/>
              <a:t> to support the partners of international employees in their job search</a:t>
            </a:r>
          </a:p>
          <a:p>
            <a:r>
              <a:rPr lang="en-US" dirty="0"/>
              <a:t>Provision of clear information about the Austrian school system and advice on childcare </a:t>
            </a:r>
          </a:p>
          <a:p>
            <a:pPr marL="0" indent="0">
              <a:buNone/>
            </a:pPr>
            <a:r>
              <a:rPr lang="de-DE" sz="1700" dirty="0"/>
              <a:t>(CIC 2024, Carinthia International)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186F22-416A-4A72-8ED2-8D9AAB7A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66130A-2579-4E33-9DAA-C17936EF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11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480D06-3632-48D0-8AD0-03C5B933B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7921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5A6795-F322-4904-9563-A7128C5F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>
                <a:latin typeface="Corbel" panose="020B0503020204020204" pitchFamily="34" charset="0"/>
                <a:cs typeface="Century Gothic"/>
              </a:rPr>
              <a:t>WWW.IARA.AC.AT</a:t>
            </a:r>
            <a:endParaRPr lang="de-DE" dirty="0">
              <a:latin typeface="Corbel" panose="020B0503020204020204" pitchFamily="34" charset="0"/>
              <a:cs typeface="Century Gothic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0BB1E9-A044-4A9D-B20B-5995D1DA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3CC2-D627-46A3-862B-669495BD1A42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8DA8264-8470-4D06-8873-F976642B9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5082"/>
            <a:ext cx="14999854" cy="1001048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132E3DB-4CE3-4476-B535-A923C9080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567" y="448045"/>
            <a:ext cx="10515600" cy="783698"/>
          </a:xfrm>
        </p:spPr>
        <p:txBody>
          <a:bodyPr/>
          <a:lstStyle/>
          <a:p>
            <a:r>
              <a:rPr lang="de-DE" dirty="0">
                <a:solidFill>
                  <a:srgbClr val="F39200"/>
                </a:solidFill>
              </a:rPr>
              <a:t>Contact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3CAE87-10CE-4E3A-8D5E-E04E72882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567" y="2436774"/>
            <a:ext cx="10515600" cy="4845135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Dr. Marika Gruber</a:t>
            </a:r>
          </a:p>
          <a:p>
            <a:pPr marL="0" indent="0">
              <a:buNone/>
            </a:pPr>
            <a:r>
              <a:rPr lang="de-DE" dirty="0"/>
              <a:t>m.gruber@fh-kaernten.at</a:t>
            </a:r>
          </a:p>
          <a:p>
            <a:pPr marL="0" indent="0">
              <a:buNone/>
            </a:pPr>
            <a:r>
              <a:rPr lang="de-DE" dirty="0"/>
              <a:t>+43(0)5/90500-2439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8621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31073D-7402-40BB-B186-EC66BF772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39200"/>
                </a:solidFill>
              </a:rPr>
              <a:t>Case </a:t>
            </a:r>
            <a:r>
              <a:rPr lang="de-DE" dirty="0" err="1">
                <a:solidFill>
                  <a:srgbClr val="F39200"/>
                </a:solidFill>
              </a:rPr>
              <a:t>study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region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of</a:t>
            </a:r>
            <a:r>
              <a:rPr lang="de-DE" dirty="0">
                <a:solidFill>
                  <a:srgbClr val="F39200"/>
                </a:solidFill>
              </a:rPr>
              <a:t> Carinthia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74D2A4-B4E0-457A-B5AB-787D3A2DA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5082"/>
            <a:ext cx="10515600" cy="5390469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Border region (Slovenian minority, Alpe-Adria region, intersection of three cultures)</a:t>
            </a:r>
          </a:p>
          <a:p>
            <a:pPr>
              <a:spcAft>
                <a:spcPts val="1200"/>
              </a:spcAft>
            </a:pPr>
            <a:r>
              <a:rPr lang="en-US" dirty="0"/>
              <a:t>Fourth largest federal state in Austria, but with the lowest population density</a:t>
            </a:r>
          </a:p>
          <a:p>
            <a:pPr>
              <a:spcAft>
                <a:spcPts val="1200"/>
              </a:spcAft>
            </a:pPr>
            <a:r>
              <a:rPr lang="en-US" dirty="0"/>
              <a:t>570,095 inhabitants </a:t>
            </a:r>
            <a:r>
              <a:rPr lang="en-US" sz="1300" dirty="0"/>
              <a:t>(by 1.1.2025, </a:t>
            </a:r>
            <a:r>
              <a:rPr lang="en-US" sz="1300" dirty="0" err="1"/>
              <a:t>Statistik</a:t>
            </a:r>
            <a:r>
              <a:rPr lang="en-US" sz="1300" dirty="0"/>
              <a:t> Austria, </a:t>
            </a:r>
            <a:r>
              <a:rPr lang="en-US" sz="1300" dirty="0" err="1"/>
              <a:t>Statistik</a:t>
            </a:r>
            <a:r>
              <a:rPr lang="en-US" sz="1300" dirty="0"/>
              <a:t> des </a:t>
            </a:r>
            <a:r>
              <a:rPr lang="en-US" sz="1300" dirty="0" err="1"/>
              <a:t>Bevölkerungsstandes</a:t>
            </a:r>
            <a:r>
              <a:rPr lang="en-US" sz="1300" dirty="0"/>
              <a:t>, </a:t>
            </a:r>
            <a:r>
              <a:rPr lang="en-US" sz="1300" dirty="0" err="1"/>
              <a:t>STATCube</a:t>
            </a:r>
            <a:r>
              <a:rPr lang="en-US" sz="1300" dirty="0"/>
              <a:t> query)</a:t>
            </a:r>
          </a:p>
          <a:p>
            <a:pPr>
              <a:spcAft>
                <a:spcPts val="1200"/>
              </a:spcAft>
            </a:pPr>
            <a:r>
              <a:rPr lang="en-US" dirty="0"/>
              <a:t>93.9% of </a:t>
            </a:r>
            <a:r>
              <a:rPr lang="en-US" dirty="0" err="1"/>
              <a:t>Carinthian</a:t>
            </a:r>
            <a:r>
              <a:rPr lang="en-US" dirty="0"/>
              <a:t> municipalities = rural areas </a:t>
            </a:r>
            <a:r>
              <a:rPr lang="en-US" sz="1300" dirty="0"/>
              <a:t>(European Commission and Statistics Austria 2021)</a:t>
            </a:r>
          </a:p>
          <a:p>
            <a:pPr>
              <a:spcAft>
                <a:spcPts val="1200"/>
              </a:spcAft>
            </a:pPr>
            <a:r>
              <a:rPr lang="en-US" dirty="0"/>
              <a:t>According to population projections, a slight decline in population (-1.4%) is expected by 2080 </a:t>
            </a:r>
            <a:r>
              <a:rPr lang="en-US" sz="1300" dirty="0"/>
              <a:t>(</a:t>
            </a:r>
            <a:r>
              <a:rPr lang="en-US" sz="1300" dirty="0" err="1"/>
              <a:t>Statistik</a:t>
            </a:r>
            <a:r>
              <a:rPr lang="en-US" sz="1300" dirty="0"/>
              <a:t> Austria 2024, </a:t>
            </a:r>
            <a:r>
              <a:rPr lang="en-US" sz="1300" dirty="0" err="1"/>
              <a:t>Pressemitteilung</a:t>
            </a:r>
            <a:r>
              <a:rPr lang="en-US" sz="1300" dirty="0"/>
              <a:t>)</a:t>
            </a:r>
            <a:endParaRPr lang="de-DE" sz="1300" dirty="0"/>
          </a:p>
          <a:p>
            <a:pPr>
              <a:spcAft>
                <a:spcPts val="1200"/>
              </a:spcAft>
            </a:pPr>
            <a:r>
              <a:rPr lang="en-US" dirty="0"/>
              <a:t>Rural areas in Carinthia are already experiencing high rates of migration and declining economic performance </a:t>
            </a:r>
            <a:r>
              <a:rPr lang="en-US" sz="1300" dirty="0"/>
              <a:t>(Aigner-Walder et al. 2021; Stainer-Hämmerle/</a:t>
            </a:r>
            <a:r>
              <a:rPr lang="en-US" sz="1300" dirty="0" err="1"/>
              <a:t>Zametter</a:t>
            </a:r>
            <a:r>
              <a:rPr lang="en-US" sz="1300" dirty="0"/>
              <a:t> 2021)</a:t>
            </a:r>
          </a:p>
          <a:p>
            <a:pPr>
              <a:spcAft>
                <a:spcPts val="1200"/>
              </a:spcAft>
            </a:pPr>
            <a:r>
              <a:rPr lang="en-US" dirty="0"/>
              <a:t>Severe shortage of (skilled) </a:t>
            </a:r>
            <a:r>
              <a:rPr lang="en-US" dirty="0" err="1"/>
              <a:t>labour</a:t>
            </a:r>
            <a:r>
              <a:rPr lang="en-US" dirty="0"/>
              <a:t>, which has been exacerbated by the coronavirus </a:t>
            </a:r>
            <a:r>
              <a:rPr lang="en-US" dirty="0" err="1"/>
              <a:t>cisis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D1B478-22A5-42C7-9E77-CBD29B95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6923F7-E716-4A0E-B301-E203E417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837D3C-B184-4F21-A938-9342CE62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#IMC25 | Innsbruck, Austria | Sep. 14 – 18 2025</a:t>
            </a:r>
          </a:p>
        </p:txBody>
      </p:sp>
    </p:spTree>
    <p:extLst>
      <p:ext uri="{BB962C8B-B14F-4D97-AF65-F5344CB8AC3E}">
        <p14:creationId xmlns:p14="http://schemas.microsoft.com/office/powerpoint/2010/main" val="237089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73D074-C37D-4461-B9DF-77DE01364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solidFill>
                  <a:srgbClr val="F39200"/>
                </a:solidFill>
              </a:rPr>
              <a:t>Migrants</a:t>
            </a:r>
            <a:r>
              <a:rPr lang="de-DE" dirty="0">
                <a:solidFill>
                  <a:srgbClr val="F39200"/>
                </a:solidFill>
              </a:rPr>
              <a:t> in Carinthia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918785-2C57-4539-B178-ED04C66B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406"/>
            <a:ext cx="10515600" cy="525394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Decline in the working population by 2040: -15.7% (Carinthia); -4.7% (AT) </a:t>
            </a:r>
            <a:r>
              <a:rPr lang="en-US" sz="1200" dirty="0"/>
              <a:t>(Aigner-Walder et al. 2021)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13.6% are foreigners (77,758 people) </a:t>
            </a:r>
            <a:r>
              <a:rPr lang="en-US" sz="1200" dirty="0"/>
              <a:t>(by 1.1.2025, </a:t>
            </a:r>
            <a:r>
              <a:rPr lang="en-US" sz="1200" dirty="0" err="1"/>
              <a:t>Statistik</a:t>
            </a:r>
            <a:r>
              <a:rPr lang="en-US" sz="1200" dirty="0"/>
              <a:t> Austria, </a:t>
            </a:r>
            <a:r>
              <a:rPr lang="en-US" sz="1200" dirty="0" err="1"/>
              <a:t>Statistik</a:t>
            </a:r>
            <a:r>
              <a:rPr lang="en-US" sz="1200" dirty="0"/>
              <a:t> des </a:t>
            </a:r>
            <a:r>
              <a:rPr lang="en-US" sz="1200" dirty="0" err="1"/>
              <a:t>Bevölkerungsstandes</a:t>
            </a:r>
            <a:r>
              <a:rPr lang="en-US" sz="1200" dirty="0"/>
              <a:t>, </a:t>
            </a:r>
            <a:r>
              <a:rPr lang="en-US" sz="1200" dirty="0" err="1"/>
              <a:t>STATCube</a:t>
            </a:r>
            <a:r>
              <a:rPr lang="en-US" sz="1200" dirty="0"/>
              <a:t> query)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16.9% of population show a migrant background (91,900 people) </a:t>
            </a:r>
            <a:r>
              <a:rPr lang="en-US" sz="1200" dirty="0"/>
              <a:t>(by 1.1.2023, </a:t>
            </a:r>
            <a:r>
              <a:rPr lang="de-DE" sz="1200" dirty="0"/>
              <a:t>Statistik Austria 2024, Statistisches Jahrbuch Migration &amp; Integration)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85% are Austrians, 8.2% are EU/EFTA citizens, 6.8 are</a:t>
            </a:r>
            <a:r>
              <a:rPr lang="en-US" sz="1200" dirty="0"/>
              <a:t> TCNs (</a:t>
            </a:r>
            <a:r>
              <a:rPr lang="en-US" sz="1200" dirty="0" err="1"/>
              <a:t>Österreichischer</a:t>
            </a:r>
            <a:r>
              <a:rPr lang="en-US" sz="1200" dirty="0"/>
              <a:t> </a:t>
            </a:r>
            <a:r>
              <a:rPr lang="en-US" sz="1200" dirty="0" err="1"/>
              <a:t>Integrationsfonds</a:t>
            </a:r>
            <a:r>
              <a:rPr lang="en-US" sz="1200" dirty="0"/>
              <a:t> 2024)</a:t>
            </a: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10-most important foreign nationalities: Germany (13,938), Bosnia &amp; Herzegovina (8,118), Croatia (7,889), Slovenia (6,365), Romania (5,424), Hungary (3,716), Italy (3,2227), Ukraine (2,649), Syria (2,391), Afghanistan (1,856) </a:t>
            </a:r>
            <a:r>
              <a:rPr lang="en-US" sz="1200" dirty="0"/>
              <a:t>(</a:t>
            </a:r>
            <a:r>
              <a:rPr lang="de-DE" sz="1200" dirty="0"/>
              <a:t>Quelle: Statistik Austria (2024): Bevölkerung zu Jahresbeginn seit 2002)</a:t>
            </a:r>
            <a:endParaRPr lang="en-US" sz="1200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11AF7A-21A4-428B-A311-F391A4CC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992FAA-9899-41CB-AEB7-AD231DB6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7A7D1-37EB-4507-B4B7-07C14175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11379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FB770-6874-466A-8FEF-5C9FCEE81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solidFill>
                  <a:srgbClr val="F39200"/>
                </a:solidFill>
              </a:rPr>
              <a:t>Overview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population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decline</a:t>
            </a:r>
            <a:endParaRPr lang="de-DE" dirty="0">
              <a:solidFill>
                <a:srgbClr val="F392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B3B416-0A46-4949-8C1E-9BEEAE999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F411BA-75EE-4AD9-9E5D-0F9E8125E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CEDD2C7-4247-4A67-84EF-C5A683A4C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323669-98A1-484A-B46E-D4B9F68A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  <p:graphicFrame>
        <p:nvGraphicFramePr>
          <p:cNvPr id="7" name="Inhaltsplatzhalter 5">
            <a:extLst>
              <a:ext uri="{FF2B5EF4-FFF2-40B4-BE49-F238E27FC236}">
                <a16:creationId xmlns:a16="http://schemas.microsoft.com/office/drawing/2014/main" id="{C3BAB78C-721B-430B-B590-4B50B9CCE9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0315516"/>
              </p:ext>
            </p:extLst>
          </p:nvPr>
        </p:nvGraphicFramePr>
        <p:xfrm>
          <a:off x="2174033" y="1150467"/>
          <a:ext cx="8173615" cy="5083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9744">
                  <a:extLst>
                    <a:ext uri="{9D8B030D-6E8A-4147-A177-3AD203B41FA5}">
                      <a16:colId xmlns:a16="http://schemas.microsoft.com/office/drawing/2014/main" val="2012095771"/>
                    </a:ext>
                  </a:extLst>
                </a:gridCol>
                <a:gridCol w="2209999">
                  <a:extLst>
                    <a:ext uri="{9D8B030D-6E8A-4147-A177-3AD203B41FA5}">
                      <a16:colId xmlns:a16="http://schemas.microsoft.com/office/drawing/2014/main" val="3393203112"/>
                    </a:ext>
                  </a:extLst>
                </a:gridCol>
                <a:gridCol w="2400109">
                  <a:extLst>
                    <a:ext uri="{9D8B030D-6E8A-4147-A177-3AD203B41FA5}">
                      <a16:colId xmlns:a16="http://schemas.microsoft.com/office/drawing/2014/main" val="3534626487"/>
                    </a:ext>
                  </a:extLst>
                </a:gridCol>
                <a:gridCol w="2233763">
                  <a:extLst>
                    <a:ext uri="{9D8B030D-6E8A-4147-A177-3AD203B41FA5}">
                      <a16:colId xmlns:a16="http://schemas.microsoft.com/office/drawing/2014/main" val="1184103706"/>
                    </a:ext>
                  </a:extLst>
                </a:gridCol>
              </a:tblGrid>
              <a:tr h="31945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Carinthia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92992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Sex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Age </a:t>
                      </a:r>
                      <a:r>
                        <a:rPr lang="de-DE" sz="1600" dirty="0" err="1"/>
                        <a:t>groups</a:t>
                      </a:r>
                      <a:r>
                        <a:rPr lang="de-DE" sz="1600" dirty="0"/>
                        <a:t>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In Austria </a:t>
                      </a:r>
                      <a:r>
                        <a:rPr lang="de-DE" sz="1600" dirty="0" err="1"/>
                        <a:t>born</a:t>
                      </a:r>
                      <a:endParaRPr lang="de-DE" sz="16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In non-EU countries </a:t>
                      </a:r>
                      <a:r>
                        <a:rPr lang="de-DE" sz="1600" dirty="0" err="1"/>
                        <a:t>are</a:t>
                      </a:r>
                      <a:r>
                        <a:rPr lang="de-DE" sz="1600" dirty="0"/>
                        <a:t> </a:t>
                      </a:r>
                      <a:r>
                        <a:rPr lang="de-DE" sz="1600" dirty="0" err="1"/>
                        <a:t>born</a:t>
                      </a:r>
                      <a:endParaRPr lang="de-DE" sz="16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802872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&lt; 14 </a:t>
                      </a:r>
                      <a:r>
                        <a:rPr lang="de-DE" sz="1600" dirty="0" err="1"/>
                        <a:t>Years</a:t>
                      </a:r>
                      <a:endParaRPr lang="de-DE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-1540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+1360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051300"/>
                  </a:ext>
                </a:extLst>
              </a:tr>
              <a:tr h="347537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-1481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+1320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24473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15 - 29 </a:t>
                      </a:r>
                      <a:r>
                        <a:rPr lang="de-DE" sz="1600" dirty="0" err="1"/>
                        <a:t>Years</a:t>
                      </a:r>
                      <a:endParaRPr lang="de-DE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-6228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+2213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874686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-6339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+1045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39183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30 - 44 </a:t>
                      </a:r>
                      <a:r>
                        <a:rPr lang="de-DE" sz="1600" dirty="0" err="1"/>
                        <a:t>Years</a:t>
                      </a:r>
                      <a:endParaRPr lang="de-DE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-4121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+4763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37883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-3919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+3490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898003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45 - 59 </a:t>
                      </a:r>
                      <a:r>
                        <a:rPr lang="de-DE" sz="1600" dirty="0" err="1"/>
                        <a:t>Years</a:t>
                      </a:r>
                      <a:endParaRPr lang="de-DE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-8079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+2816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03292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-8853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+4092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016974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rgbClr val="FFE5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60 - 74 </a:t>
                      </a:r>
                      <a:r>
                        <a:rPr lang="de-DE" sz="1600" dirty="0" err="1"/>
                        <a:t>Years</a:t>
                      </a:r>
                      <a:endParaRPr lang="de-DE" sz="1600" dirty="0"/>
                    </a:p>
                  </a:txBody>
                  <a:tcPr>
                    <a:solidFill>
                      <a:srgbClr val="FFE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+8296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+2225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011193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rgbClr val="FFE5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+8290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+1973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199980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Men</a:t>
                      </a:r>
                    </a:p>
                  </a:txBody>
                  <a:tcPr>
                    <a:solidFill>
                      <a:srgbClr val="FFAFA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600" dirty="0"/>
                        <a:t>75 </a:t>
                      </a:r>
                      <a:r>
                        <a:rPr lang="de-DE" sz="1600" dirty="0" err="1"/>
                        <a:t>Years</a:t>
                      </a:r>
                      <a:r>
                        <a:rPr lang="de-DE" sz="1600" dirty="0"/>
                        <a:t> and </a:t>
                      </a:r>
                      <a:r>
                        <a:rPr lang="de-DE" sz="1600" dirty="0" err="1"/>
                        <a:t>more</a:t>
                      </a:r>
                      <a:endParaRPr lang="de-DE" sz="1600" dirty="0"/>
                    </a:p>
                  </a:txBody>
                  <a:tcPr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+6005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+774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204839"/>
                  </a:ext>
                </a:extLst>
              </a:tr>
              <a:tr h="344639">
                <a:tc>
                  <a:txBody>
                    <a:bodyPr/>
                    <a:lstStyle/>
                    <a:p>
                      <a:r>
                        <a:rPr lang="de-DE" sz="1600" dirty="0"/>
                        <a:t>Women</a:t>
                      </a:r>
                    </a:p>
                  </a:txBody>
                  <a:tcPr>
                    <a:solidFill>
                      <a:srgbClr val="FFAFA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+4864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00B050"/>
                          </a:solidFill>
                        </a:rPr>
                        <a:t>+891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6239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FDEF71A6-E036-47FB-952F-7479885782C6}"/>
              </a:ext>
            </a:extLst>
          </p:cNvPr>
          <p:cNvSpPr txBox="1"/>
          <p:nvPr/>
        </p:nvSpPr>
        <p:spPr>
          <a:xfrm rot="16200000">
            <a:off x="8166350" y="3242724"/>
            <a:ext cx="5162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Statistik Austria (2025), Bevölkerung zu Jahresbeginn seit 2002; </a:t>
            </a:r>
            <a:r>
              <a:rPr lang="de-DE" sz="1400" dirty="0" err="1"/>
              <a:t>STATCube</a:t>
            </a:r>
            <a:r>
              <a:rPr lang="de-DE" sz="1400" dirty="0"/>
              <a:t>-Abfrage vom 25.11.2024; eigene Berechnungen.</a:t>
            </a:r>
          </a:p>
        </p:txBody>
      </p:sp>
    </p:spTree>
    <p:extLst>
      <p:ext uri="{BB962C8B-B14F-4D97-AF65-F5344CB8AC3E}">
        <p14:creationId xmlns:p14="http://schemas.microsoft.com/office/powerpoint/2010/main" val="169973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470F7-303E-41C2-B1DE-8886BEFB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39200"/>
                </a:solidFill>
              </a:rPr>
              <a:t>Carinthia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E1CBD2D2-92D5-4933-A459-98F5A5F259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54" y="1008404"/>
            <a:ext cx="10127332" cy="5206082"/>
          </a:xfr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E31BF6-8AF2-49F6-BCD3-7664D34E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C52C13-74C6-4560-9214-77A75E26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7FCA62-A81F-4D98-9D10-20B0BA036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1084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470F7-303E-41C2-B1DE-8886BEFB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rgbClr val="F39200"/>
                </a:solidFill>
              </a:rPr>
              <a:t>Selected </a:t>
            </a:r>
            <a:r>
              <a:rPr lang="de-DE" dirty="0" err="1">
                <a:solidFill>
                  <a:srgbClr val="F39200"/>
                </a:solidFill>
              </a:rPr>
              <a:t>challenges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of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immigration</a:t>
            </a:r>
            <a:r>
              <a:rPr lang="de-DE" dirty="0">
                <a:solidFill>
                  <a:srgbClr val="F39200"/>
                </a:solidFill>
              </a:rPr>
              <a:t> in Carinthia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E31BF6-8AF2-49F6-BCD3-7664D34E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C52C13-74C6-4560-9214-77A75E26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7FCA62-A81F-4D98-9D10-20B0BA036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CE39B00D-F94E-4DEC-965D-9B546C666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challenges are associated with immigration, e.g.</a:t>
            </a:r>
          </a:p>
          <a:p>
            <a:pPr lvl="1"/>
            <a:r>
              <a:rPr lang="en-US" dirty="0"/>
              <a:t>lower </a:t>
            </a:r>
            <a:r>
              <a:rPr lang="en-US" dirty="0" err="1"/>
              <a:t>labour</a:t>
            </a:r>
            <a:r>
              <a:rPr lang="en-US" dirty="0"/>
              <a:t> market participation among immigrants </a:t>
            </a:r>
            <a:r>
              <a:rPr lang="en-US" sz="1300" dirty="0"/>
              <a:t>(by 2019, Statistics Austria, own calculations)</a:t>
            </a:r>
          </a:p>
          <a:p>
            <a:pPr lvl="2"/>
            <a:r>
              <a:rPr lang="en-US" dirty="0"/>
              <a:t>Austrian-born men: 76.7% (non-Austrian born men: 69.8%)</a:t>
            </a:r>
          </a:p>
          <a:p>
            <a:pPr lvl="2"/>
            <a:r>
              <a:rPr lang="en-US" dirty="0"/>
              <a:t>Austrian-born women: 69.4% (non-Austrian born women: 58.6%)</a:t>
            </a:r>
          </a:p>
          <a:p>
            <a:pPr lvl="1"/>
            <a:r>
              <a:rPr lang="en-US" dirty="0"/>
              <a:t>Higher unemployment rates</a:t>
            </a:r>
            <a:r>
              <a:rPr lang="en-US" sz="2400" dirty="0"/>
              <a:t> </a:t>
            </a:r>
            <a:r>
              <a:rPr lang="en-US" sz="1300" dirty="0"/>
              <a:t>(by 2019, Statistics Austria, own calculations)</a:t>
            </a:r>
          </a:p>
          <a:p>
            <a:pPr lvl="2"/>
            <a:r>
              <a:rPr lang="en-US" dirty="0"/>
              <a:t>Austrian-born men: 5.9% (non-Austrian born men: 10.8%)</a:t>
            </a:r>
          </a:p>
          <a:p>
            <a:pPr lvl="2"/>
            <a:r>
              <a:rPr lang="en-US" dirty="0"/>
              <a:t>Austrian-born women: 6.4% (non-Austrian born women: 13.3%)</a:t>
            </a:r>
          </a:p>
          <a:p>
            <a:pPr lvl="1"/>
            <a:r>
              <a:rPr lang="en-US" dirty="0"/>
              <a:t>Lower educational level </a:t>
            </a:r>
          </a:p>
          <a:p>
            <a:pPr lvl="1"/>
            <a:r>
              <a:rPr lang="en-US" dirty="0"/>
              <a:t>Difficulties with school integration due to a lack of language skills of the host country</a:t>
            </a:r>
          </a:p>
          <a:p>
            <a:pPr lvl="1"/>
            <a:r>
              <a:rPr lang="en-US" dirty="0"/>
              <a:t>International immigration is increasingly seen as a security risk for the places of immigration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7726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940BC-07D2-44AE-AA59-D0FADB111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39200"/>
                </a:solidFill>
              </a:rPr>
              <a:t>Research </a:t>
            </a:r>
            <a:r>
              <a:rPr lang="de-DE" dirty="0" err="1">
                <a:solidFill>
                  <a:srgbClr val="F39200"/>
                </a:solidFill>
              </a:rPr>
              <a:t>interest</a:t>
            </a:r>
            <a:r>
              <a:rPr lang="de-DE" dirty="0">
                <a:solidFill>
                  <a:srgbClr val="F39200"/>
                </a:solidFill>
              </a:rPr>
              <a:t> &amp; </a:t>
            </a:r>
            <a:r>
              <a:rPr lang="de-DE" dirty="0" err="1">
                <a:solidFill>
                  <a:srgbClr val="F39200"/>
                </a:solidFill>
              </a:rPr>
              <a:t>methodology</a:t>
            </a:r>
            <a:endParaRPr lang="de-DE" dirty="0">
              <a:solidFill>
                <a:srgbClr val="F392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1633B2-7075-4B12-B36E-3080220EE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406"/>
            <a:ext cx="10515600" cy="525394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Macro-level: contributions and economic impacts that international (third-country) immigration can make to the economic development of a rural region (Carinthia)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Micro-level: challenges and solutions of company onboarding from the perspective of companies and immigrant employees in rural Carinthia</a:t>
            </a:r>
          </a:p>
          <a:p>
            <a:endParaRPr lang="en-US" dirty="0"/>
          </a:p>
          <a:p>
            <a:r>
              <a:rPr lang="en-US" dirty="0"/>
              <a:t>Methodology: </a:t>
            </a:r>
          </a:p>
          <a:p>
            <a:pPr lvl="1"/>
            <a:r>
              <a:rPr lang="en-US" dirty="0"/>
              <a:t>Project KMU4Carint: 39 interviews with company representatives and international employees from industry, science and tourism</a:t>
            </a:r>
          </a:p>
          <a:p>
            <a:pPr lvl="1"/>
            <a:endParaRPr lang="en-US" sz="1300" dirty="0"/>
          </a:p>
          <a:p>
            <a:pPr lvl="1"/>
            <a:r>
              <a:rPr lang="en-US" dirty="0"/>
              <a:t>Horizon 2020 project MATILDE: 21 interviews + 1 focus group with entrepreneurs, managers and employees, both with and without a migrant background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C8DA23-D356-4D36-93A9-B2EC3396E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8E3022-D07B-4413-8C31-1E031870F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7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81F16F-BAF6-433E-B30E-8DD5826BA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3192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B95C5D-2FD1-4166-950A-F0409AA3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solidFill>
                  <a:srgbClr val="F39200"/>
                </a:solidFill>
              </a:rPr>
              <a:t>Macro</a:t>
            </a:r>
            <a:r>
              <a:rPr lang="de-DE" dirty="0">
                <a:solidFill>
                  <a:srgbClr val="F39200"/>
                </a:solidFill>
              </a:rPr>
              <a:t>-level </a:t>
            </a:r>
            <a:r>
              <a:rPr lang="de-DE" dirty="0" err="1">
                <a:solidFill>
                  <a:srgbClr val="F39200"/>
                </a:solidFill>
              </a:rPr>
              <a:t>results</a:t>
            </a:r>
            <a:r>
              <a:rPr lang="de-DE" dirty="0">
                <a:solidFill>
                  <a:srgbClr val="F39200"/>
                </a:solidFill>
              </a:rPr>
              <a:t>: </a:t>
            </a:r>
            <a:r>
              <a:rPr lang="de-DE" dirty="0" err="1">
                <a:solidFill>
                  <a:srgbClr val="F39200"/>
                </a:solidFill>
              </a:rPr>
              <a:t>Economic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impacts</a:t>
            </a:r>
            <a:r>
              <a:rPr lang="de-DE" dirty="0">
                <a:solidFill>
                  <a:srgbClr val="F39200"/>
                </a:solidFill>
              </a:rPr>
              <a:t> (I)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77FDFB-9486-4DAB-AE9E-3C8A5356C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Mitigation of negative demographic trends and </a:t>
            </a:r>
            <a:r>
              <a:rPr lang="en-US" dirty="0" err="1"/>
              <a:t>labour</a:t>
            </a:r>
            <a:r>
              <a:rPr lang="en-US" dirty="0"/>
              <a:t> shortages (companies in Carinthia compete for personnel on the global market)</a:t>
            </a:r>
          </a:p>
          <a:p>
            <a:r>
              <a:rPr lang="en-US" dirty="0"/>
              <a:t>Companies' decisions to maintain and, where appropriate, expand their locations in Carinthia can be seen as an advantage for the local communities</a:t>
            </a:r>
          </a:p>
          <a:p>
            <a:r>
              <a:rPr lang="en-US" dirty="0"/>
              <a:t>Additional taxes and levies help to maintain services of general interest</a:t>
            </a:r>
          </a:p>
          <a:p>
            <a:r>
              <a:rPr lang="en-US" dirty="0"/>
              <a:t>Municipal services and administrative processes can be improved through a stronger customer focus</a:t>
            </a:r>
          </a:p>
          <a:p>
            <a:r>
              <a:rPr lang="en-US" dirty="0"/>
              <a:t>Creating new jobs in the region can counteract the exodus of younger people and make the region attractive to returnees/immigrants (job prospects)</a:t>
            </a:r>
          </a:p>
          <a:p>
            <a:r>
              <a:rPr lang="en-US" dirty="0"/>
              <a:t>Transcultural development of the (rural) region</a:t>
            </a:r>
          </a:p>
          <a:p>
            <a:r>
              <a:rPr lang="de-DE" sz="1400" dirty="0"/>
              <a:t>Gruber, M./Pöcher, J./Zupan, K. (2022): </a:t>
            </a:r>
            <a:r>
              <a:rPr lang="en-US" sz="1400" dirty="0" err="1"/>
              <a:t>Ergebnisse</a:t>
            </a:r>
            <a:r>
              <a:rPr lang="en-US" sz="1400" dirty="0"/>
              <a:t> </a:t>
            </a:r>
            <a:r>
              <a:rPr lang="en-US" sz="1400" dirty="0" err="1"/>
              <a:t>aus</a:t>
            </a:r>
            <a:r>
              <a:rPr lang="en-US" sz="1400" dirty="0"/>
              <a:t> der </a:t>
            </a:r>
            <a:r>
              <a:rPr lang="en-US" sz="1400" dirty="0" err="1"/>
              <a:t>Fallstudienregion</a:t>
            </a:r>
            <a:r>
              <a:rPr lang="en-US" sz="1400" dirty="0"/>
              <a:t> Kärnten. </a:t>
            </a:r>
            <a:r>
              <a:rPr lang="de-DE" sz="1400" dirty="0"/>
              <a:t>MATILDE Abschlusskonferenz am 11. November 2022. Villach: FH Kärnten.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954A2-91E0-437C-A1B3-EACA3BE1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3EC1062-48D3-4E9E-90CE-DEF46F847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8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6B3FEE-D7E7-417F-927D-31AD6DE5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8342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265B4-F2F2-477F-89AB-6823FDC78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solidFill>
                  <a:srgbClr val="F39200"/>
                </a:solidFill>
              </a:rPr>
              <a:t>Macro</a:t>
            </a:r>
            <a:r>
              <a:rPr lang="de-DE" dirty="0">
                <a:solidFill>
                  <a:srgbClr val="F39200"/>
                </a:solidFill>
              </a:rPr>
              <a:t>-level </a:t>
            </a:r>
            <a:r>
              <a:rPr lang="de-DE" dirty="0" err="1">
                <a:solidFill>
                  <a:srgbClr val="F39200"/>
                </a:solidFill>
              </a:rPr>
              <a:t>results</a:t>
            </a:r>
            <a:r>
              <a:rPr lang="de-DE" dirty="0">
                <a:solidFill>
                  <a:srgbClr val="F39200"/>
                </a:solidFill>
              </a:rPr>
              <a:t>: </a:t>
            </a:r>
            <a:r>
              <a:rPr lang="de-DE" dirty="0" err="1">
                <a:solidFill>
                  <a:srgbClr val="F39200"/>
                </a:solidFill>
              </a:rPr>
              <a:t>Economic</a:t>
            </a:r>
            <a:r>
              <a:rPr lang="de-DE" dirty="0">
                <a:solidFill>
                  <a:srgbClr val="F39200"/>
                </a:solidFill>
              </a:rPr>
              <a:t> </a:t>
            </a:r>
            <a:r>
              <a:rPr lang="de-DE" dirty="0" err="1">
                <a:solidFill>
                  <a:srgbClr val="F39200"/>
                </a:solidFill>
              </a:rPr>
              <a:t>impacts</a:t>
            </a:r>
            <a:r>
              <a:rPr lang="de-DE" dirty="0">
                <a:solidFill>
                  <a:srgbClr val="F39200"/>
                </a:solidFill>
              </a:rPr>
              <a:t> (II)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F90701-4601-4176-AC9C-FDDCB748A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406"/>
            <a:ext cx="10515600" cy="5253943"/>
          </a:xfrm>
        </p:spPr>
        <p:txBody>
          <a:bodyPr>
            <a:normAutofit fontScale="92500"/>
          </a:bodyPr>
          <a:lstStyle/>
          <a:p>
            <a:r>
              <a:rPr lang="en-US" dirty="0"/>
              <a:t>New services are created, which also benefit the local population</a:t>
            </a:r>
          </a:p>
          <a:p>
            <a:r>
              <a:rPr lang="en-US" dirty="0"/>
              <a:t>Migrant start-ups, cross-border economic activity</a:t>
            </a:r>
          </a:p>
          <a:p>
            <a:r>
              <a:rPr lang="en-US" dirty="0" err="1"/>
              <a:t>Internationalisation</a:t>
            </a:r>
            <a:r>
              <a:rPr lang="en-US" dirty="0"/>
              <a:t> of Carinthia: corporations are strengthening their international orientation and seeking ‘internationally oriented employees’ who can think ‘globally’ (language skills, international professional experience)</a:t>
            </a:r>
          </a:p>
          <a:p>
            <a:r>
              <a:rPr lang="en-US" dirty="0"/>
              <a:t>Changes in corporate cultures (more tolerant, cooperative and open), accompanying </a:t>
            </a:r>
            <a:r>
              <a:rPr lang="en-US" dirty="0" err="1"/>
              <a:t>programmes</a:t>
            </a:r>
            <a:r>
              <a:rPr lang="en-US" dirty="0"/>
              <a:t> for personnel development</a:t>
            </a:r>
          </a:p>
          <a:p>
            <a:r>
              <a:rPr lang="en-US" dirty="0"/>
              <a:t>Smaller, peripheral regions can also gain in importance in this way</a:t>
            </a:r>
          </a:p>
          <a:p>
            <a:r>
              <a:rPr lang="en-US" dirty="0"/>
              <a:t>Diversity, interculturalism and openness can contribute to a region's resilience</a:t>
            </a:r>
          </a:p>
          <a:p>
            <a:r>
              <a:rPr lang="de-DE" sz="1300" dirty="0"/>
              <a:t>Gruber, M./Pöcher, J./Zupan, K. (2022): </a:t>
            </a:r>
            <a:r>
              <a:rPr lang="en-US" sz="1300" dirty="0" err="1"/>
              <a:t>Ergebnisse</a:t>
            </a:r>
            <a:r>
              <a:rPr lang="en-US" sz="1300" dirty="0"/>
              <a:t> </a:t>
            </a:r>
            <a:r>
              <a:rPr lang="en-US" sz="1300" dirty="0" err="1"/>
              <a:t>aus</a:t>
            </a:r>
            <a:r>
              <a:rPr lang="en-US" sz="1300" dirty="0"/>
              <a:t> der </a:t>
            </a:r>
            <a:r>
              <a:rPr lang="en-US" sz="1300" dirty="0" err="1"/>
              <a:t>Fallstudienregion</a:t>
            </a:r>
            <a:r>
              <a:rPr lang="en-US" sz="1300" dirty="0"/>
              <a:t> Kärnten. </a:t>
            </a:r>
            <a:r>
              <a:rPr lang="de-DE" sz="1300" dirty="0"/>
              <a:t>MATILDE Abschlusskonferenz am 11. November 2022. Villach: FH Kärnten.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E6B986-6FB1-4EAE-981E-20CCE294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Dr. Marika Gruber</a:t>
            </a:r>
            <a:br>
              <a:rPr lang="de-DE"/>
            </a:br>
            <a:r>
              <a:rPr lang="de-DE"/>
              <a:t>Carinthia University of Applied Sciences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5972E3-1ED2-482B-B685-11AAC240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pPr/>
              <a:t>9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89820A-1D86-4E63-BEBA-8AFC2EF5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#IMC25 | Innsbruck, Austria | Sep. 14 – 18 2025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31342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1432</Words>
  <Application>Microsoft Office PowerPoint</Application>
  <PresentationFormat>Breitbild</PresentationFormat>
  <Paragraphs>165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Trebuchet MS</vt:lpstr>
      <vt:lpstr>Office</vt:lpstr>
      <vt:lpstr>New Perspectives for Rural Areas: Economic Impacts of International Migration and Workplace Integration in Rural Carinthia (Austria)</vt:lpstr>
      <vt:lpstr>Case study region of Carinthia</vt:lpstr>
      <vt:lpstr>Migrants in Carinthia</vt:lpstr>
      <vt:lpstr>Overview population decline</vt:lpstr>
      <vt:lpstr>Carinthia</vt:lpstr>
      <vt:lpstr>Selected challenges of immigration in Carinthia</vt:lpstr>
      <vt:lpstr>Research interest &amp; methodology</vt:lpstr>
      <vt:lpstr>Macro-level results: Economic impacts (I)</vt:lpstr>
      <vt:lpstr>Macro-level results: Economic impacts (II)</vt:lpstr>
      <vt:lpstr>Micro-level results: Company onboarding challenges (Migrant view)</vt:lpstr>
      <vt:lpstr>Recommendations &amp; conclusions</vt:lpstr>
      <vt:lpstr>Contact</vt:lpstr>
    </vt:vector>
  </TitlesOfParts>
  <Manager>#IMC IT- and Webadmin</Manager>
  <Company>University of Innsbruck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Official Template of #IMC</dc:title>
  <dc:subject/>
  <dc:creator>Lamprecht, Christian Paul</dc:creator>
  <cp:keywords>#IMC, International Mountain Conference, Template, PPTX</cp:keywords>
  <dc:description>Official Template of the #IMC presentations. Royalty free.</dc:description>
  <cp:lastModifiedBy>Gruber Marika</cp:lastModifiedBy>
  <cp:revision>40</cp:revision>
  <dcterms:created xsi:type="dcterms:W3CDTF">2022-08-08T13:11:54Z</dcterms:created>
  <dcterms:modified xsi:type="dcterms:W3CDTF">2025-09-17T02:06:19Z</dcterms:modified>
  <cp:category>Templates</cp:category>
</cp:coreProperties>
</file>