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23" r:id="rId2"/>
    <p:sldId id="428" r:id="rId3"/>
    <p:sldId id="322" r:id="rId4"/>
    <p:sldId id="323" r:id="rId5"/>
    <p:sldId id="321" r:id="rId6"/>
    <p:sldId id="435" r:id="rId7"/>
    <p:sldId id="436" r:id="rId8"/>
    <p:sldId id="266" r:id="rId9"/>
    <p:sldId id="267" r:id="rId10"/>
    <p:sldId id="268" r:id="rId11"/>
    <p:sldId id="274" r:id="rId12"/>
    <p:sldId id="275" r:id="rId13"/>
    <p:sldId id="437" r:id="rId14"/>
    <p:sldId id="447" r:id="rId15"/>
    <p:sldId id="448" r:id="rId16"/>
    <p:sldId id="449" r:id="rId17"/>
    <p:sldId id="441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249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E6363B-3921-B04A-BFB0-E6F0AF81EC83}" name="Livia Jakob" initials="LJ" userId="bd68cda2f2da729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00B19D"/>
    <a:srgbClr val="FFFFFF"/>
    <a:srgbClr val="FEE49E"/>
    <a:srgbClr val="E5696B"/>
    <a:srgbClr val="FEFFFF"/>
    <a:srgbClr val="FEEBB7"/>
    <a:srgbClr val="693DCB"/>
    <a:srgbClr val="543C88"/>
    <a:srgbClr val="6A2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CAE3DE"/>
          </a:solidFill>
        </a:fill>
      </a:tcStyle>
    </a:wholeTbl>
    <a:band2H>
      <a:tcTxStyle/>
      <a:tcStyle>
        <a:tcBdr/>
        <a:fill>
          <a:solidFill>
            <a:srgbClr val="E6F1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381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381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FDE2CB"/>
          </a:solidFill>
        </a:fill>
      </a:tcStyle>
    </a:wholeTbl>
    <a:band2H>
      <a:tcTxStyle/>
      <a:tcStyle>
        <a:tcBdr/>
        <a:fill>
          <a:solidFill>
            <a:srgbClr val="FEF1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381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381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F6F6F4"/>
          </a:solidFill>
        </a:fill>
      </a:tcStyle>
    </a:wholeTbl>
    <a:band2H>
      <a:tcTxStyle/>
      <a:tcStyle>
        <a:tcBdr/>
        <a:fill>
          <a:solidFill>
            <a:srgbClr val="FAFB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381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381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8"/>
          </a:solidFill>
        </a:fill>
      </a:tcStyle>
    </a:wholeTbl>
    <a:band2H>
      <a:tcTxStyle/>
      <a:tcStyle>
        <a:tcBdr/>
        <a:fill>
          <a:solidFill>
            <a:srgbClr val="FE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249"/>
              </a:solidFill>
              <a:prstDash val="solid"/>
              <a:round/>
            </a:ln>
          </a:top>
          <a:bottom>
            <a:ln w="25400" cap="flat">
              <a:solidFill>
                <a:srgbClr val="00324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249"/>
              </a:solidFill>
              <a:prstDash val="solid"/>
              <a:round/>
            </a:ln>
          </a:top>
          <a:bottom>
            <a:ln w="25400" cap="flat">
              <a:solidFill>
                <a:srgbClr val="00324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CACCCE"/>
          </a:solidFill>
        </a:fill>
      </a:tcStyle>
    </a:wholeTbl>
    <a:band2H>
      <a:tcTxStyle/>
      <a:tcStyle>
        <a:tcBdr/>
        <a:fill>
          <a:solidFill>
            <a:srgbClr val="E6E7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003249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38100" cap="flat">
              <a:solidFill>
                <a:srgbClr val="FEFFFF"/>
              </a:solidFill>
              <a:prstDash val="solid"/>
              <a:round/>
            </a:ln>
          </a:top>
          <a:bottom>
            <a:ln w="127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003249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EFFFF"/>
      </a:tcTxStyle>
      <a:tcStyle>
        <a:tcBdr>
          <a:left>
            <a:ln w="12700" cap="flat">
              <a:solidFill>
                <a:srgbClr val="FEFFFF"/>
              </a:solidFill>
              <a:prstDash val="solid"/>
              <a:round/>
            </a:ln>
          </a:left>
          <a:right>
            <a:ln w="12700" cap="flat">
              <a:solidFill>
                <a:srgbClr val="FEFFFF"/>
              </a:solidFill>
              <a:prstDash val="solid"/>
              <a:round/>
            </a:ln>
          </a:right>
          <a:top>
            <a:ln w="12700" cap="flat">
              <a:solidFill>
                <a:srgbClr val="FEFFFF"/>
              </a:solidFill>
              <a:prstDash val="solid"/>
              <a:round/>
            </a:ln>
          </a:top>
          <a:bottom>
            <a:ln w="38100" cap="flat">
              <a:solidFill>
                <a:srgbClr val="FEFFFF"/>
              </a:solidFill>
              <a:prstDash val="solid"/>
              <a:round/>
            </a:ln>
          </a:bottom>
          <a:insideH>
            <a:ln w="12700" cap="flat">
              <a:solidFill>
                <a:srgbClr val="FEFFFF"/>
              </a:solidFill>
              <a:prstDash val="solid"/>
              <a:round/>
            </a:ln>
          </a:insideH>
          <a:insideV>
            <a:ln w="12700" cap="flat">
              <a:solidFill>
                <a:srgbClr val="FEFFFF"/>
              </a:solidFill>
              <a:prstDash val="solid"/>
              <a:round/>
            </a:ln>
          </a:insideV>
        </a:tcBdr>
        <a:fill>
          <a:solidFill>
            <a:srgbClr val="00324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003249"/>
              </a:solidFill>
              <a:prstDash val="solid"/>
              <a:round/>
            </a:ln>
          </a:left>
          <a:right>
            <a:ln w="12700" cap="flat">
              <a:solidFill>
                <a:srgbClr val="003249"/>
              </a:solidFill>
              <a:prstDash val="solid"/>
              <a:round/>
            </a:ln>
          </a:right>
          <a:top>
            <a:ln w="12700" cap="flat">
              <a:solidFill>
                <a:srgbClr val="003249"/>
              </a:solidFill>
              <a:prstDash val="solid"/>
              <a:round/>
            </a:ln>
          </a:top>
          <a:bottom>
            <a:ln w="12700" cap="flat">
              <a:solidFill>
                <a:srgbClr val="003249"/>
              </a:solidFill>
              <a:prstDash val="solid"/>
              <a:round/>
            </a:ln>
          </a:bottom>
          <a:insideH>
            <a:ln w="12700" cap="flat">
              <a:solidFill>
                <a:srgbClr val="003249"/>
              </a:solidFill>
              <a:prstDash val="solid"/>
              <a:round/>
            </a:ln>
          </a:insideH>
          <a:insideV>
            <a:ln w="12700" cap="flat">
              <a:solidFill>
                <a:srgbClr val="003249"/>
              </a:solidFill>
              <a:prstDash val="solid"/>
              <a:round/>
            </a:ln>
          </a:insideV>
        </a:tcBdr>
        <a:fill>
          <a:solidFill>
            <a:srgbClr val="00324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003249"/>
              </a:solidFill>
              <a:prstDash val="solid"/>
              <a:round/>
            </a:ln>
          </a:left>
          <a:right>
            <a:ln w="12700" cap="flat">
              <a:solidFill>
                <a:srgbClr val="003249"/>
              </a:solidFill>
              <a:prstDash val="solid"/>
              <a:round/>
            </a:ln>
          </a:right>
          <a:top>
            <a:ln w="12700" cap="flat">
              <a:solidFill>
                <a:srgbClr val="003249"/>
              </a:solidFill>
              <a:prstDash val="solid"/>
              <a:round/>
            </a:ln>
          </a:top>
          <a:bottom>
            <a:ln w="12700" cap="flat">
              <a:solidFill>
                <a:srgbClr val="003249"/>
              </a:solidFill>
              <a:prstDash val="solid"/>
              <a:round/>
            </a:ln>
          </a:bottom>
          <a:insideH>
            <a:ln w="12700" cap="flat">
              <a:solidFill>
                <a:srgbClr val="003249"/>
              </a:solidFill>
              <a:prstDash val="solid"/>
              <a:round/>
            </a:ln>
          </a:insideH>
          <a:insideV>
            <a:ln w="12700" cap="flat">
              <a:solidFill>
                <a:srgbClr val="003249"/>
              </a:solidFill>
              <a:prstDash val="solid"/>
              <a:round/>
            </a:ln>
          </a:insideV>
        </a:tcBdr>
        <a:fill>
          <a:solidFill>
            <a:srgbClr val="003249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003249"/>
              </a:solidFill>
              <a:prstDash val="solid"/>
              <a:round/>
            </a:ln>
          </a:left>
          <a:right>
            <a:ln w="12700" cap="flat">
              <a:solidFill>
                <a:srgbClr val="003249"/>
              </a:solidFill>
              <a:prstDash val="solid"/>
              <a:round/>
            </a:ln>
          </a:right>
          <a:top>
            <a:ln w="50800" cap="flat">
              <a:solidFill>
                <a:srgbClr val="003249"/>
              </a:solidFill>
              <a:prstDash val="solid"/>
              <a:round/>
            </a:ln>
          </a:top>
          <a:bottom>
            <a:ln w="12700" cap="flat">
              <a:solidFill>
                <a:srgbClr val="003249"/>
              </a:solidFill>
              <a:prstDash val="solid"/>
              <a:round/>
            </a:ln>
          </a:bottom>
          <a:insideH>
            <a:ln w="12700" cap="flat">
              <a:solidFill>
                <a:srgbClr val="003249"/>
              </a:solidFill>
              <a:prstDash val="solid"/>
              <a:round/>
            </a:ln>
          </a:insideH>
          <a:insideV>
            <a:ln w="12700" cap="flat">
              <a:solidFill>
                <a:srgbClr val="003249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3249"/>
      </a:tcTxStyle>
      <a:tcStyle>
        <a:tcBdr>
          <a:left>
            <a:ln w="12700" cap="flat">
              <a:solidFill>
                <a:srgbClr val="003249"/>
              </a:solidFill>
              <a:prstDash val="solid"/>
              <a:round/>
            </a:ln>
          </a:left>
          <a:right>
            <a:ln w="12700" cap="flat">
              <a:solidFill>
                <a:srgbClr val="003249"/>
              </a:solidFill>
              <a:prstDash val="solid"/>
              <a:round/>
            </a:ln>
          </a:right>
          <a:top>
            <a:ln w="12700" cap="flat">
              <a:solidFill>
                <a:srgbClr val="003249"/>
              </a:solidFill>
              <a:prstDash val="solid"/>
              <a:round/>
            </a:ln>
          </a:top>
          <a:bottom>
            <a:ln w="25400" cap="flat">
              <a:solidFill>
                <a:srgbClr val="003249"/>
              </a:solidFill>
              <a:prstDash val="solid"/>
              <a:round/>
            </a:ln>
          </a:bottom>
          <a:insideH>
            <a:ln w="12700" cap="flat">
              <a:solidFill>
                <a:srgbClr val="003249"/>
              </a:solidFill>
              <a:prstDash val="solid"/>
              <a:round/>
            </a:ln>
          </a:insideH>
          <a:insideV>
            <a:ln w="12700" cap="flat">
              <a:solidFill>
                <a:srgbClr val="003249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97" autoAdjust="0"/>
    <p:restoredTop sz="88819" autoAdjust="0"/>
  </p:normalViewPr>
  <p:slideViewPr>
    <p:cSldViewPr snapToGrid="0" snapToObjects="1">
      <p:cViewPr varScale="1">
        <p:scale>
          <a:sx n="78" d="100"/>
          <a:sy n="78" d="100"/>
        </p:scale>
        <p:origin x="426" y="75"/>
      </p:cViewPr>
      <p:guideLst/>
    </p:cSldViewPr>
  </p:slideViewPr>
  <p:outlineViewPr>
    <p:cViewPr>
      <p:scale>
        <a:sx n="33" d="100"/>
        <a:sy n="33" d="100"/>
      </p:scale>
      <p:origin x="0" y="-235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7" d="100"/>
          <a:sy n="57" d="100"/>
        </p:scale>
        <p:origin x="2187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9479CD-92C2-2C38-8FE9-FBD0D19645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0217D-9B15-5AF5-76AF-AC59EAC287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198-42AF-4964-8B09-ED06E24EC57E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7D2F51-4418-1DC4-44C2-94A408CFC4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520C3-D9AE-C801-758D-2C27346FF9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6B587-DC01-49D0-A718-DE6E5D167C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551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6" name="Shape 4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98" name="Google Shape;4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CH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0" name="Google Shape;53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0" name="Google Shape;56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572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9.png"/><Relationship Id="rId21" Type="http://schemas.openxmlformats.org/officeDocument/2006/relationships/image" Target="../media/image45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8.jpe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30.jpeg"/><Relationship Id="rId9" Type="http://schemas.openxmlformats.org/officeDocument/2006/relationships/image" Target="../media/image6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OVER1">
    <p:bg>
      <p:bgPr>
        <a:solidFill>
          <a:srgbClr val="00324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Picture 63" descr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traight Connector 64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2" name="Picture 58" descr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traight Connector 152"/>
          <p:cNvSpPr/>
          <p:nvPr/>
        </p:nvSpPr>
        <p:spPr>
          <a:xfrm>
            <a:off x="219687" y="5040524"/>
            <a:ext cx="11737748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4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6424" y="4476746"/>
            <a:ext cx="11741011" cy="563780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CLICK TO EDIT MASTER TITLE STYLE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65005" y="5091757"/>
            <a:ext cx="2594804" cy="131544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r">
              <a:lnSpc>
                <a:spcPct val="150000"/>
              </a:lnSpc>
              <a:spcBef>
                <a:spcPts val="200"/>
              </a:spcBef>
              <a:defRPr sz="1200">
                <a:solidFill>
                  <a:srgbClr val="FEFFFF"/>
                </a:solidFill>
              </a:defRPr>
            </a:lvl1pPr>
            <a:lvl2pPr algn="r">
              <a:lnSpc>
                <a:spcPct val="150000"/>
              </a:lnSpc>
              <a:spcBef>
                <a:spcPts val="200"/>
              </a:spcBef>
              <a:defRPr sz="1200">
                <a:solidFill>
                  <a:srgbClr val="FEFFFF"/>
                </a:solidFill>
              </a:defRPr>
            </a:lvl2pPr>
            <a:lvl3pPr algn="r">
              <a:lnSpc>
                <a:spcPct val="150000"/>
              </a:lnSpc>
              <a:spcBef>
                <a:spcPts val="200"/>
              </a:spcBef>
              <a:defRPr sz="1200">
                <a:solidFill>
                  <a:srgbClr val="FEFFFF"/>
                </a:solidFill>
              </a:defRPr>
            </a:lvl3pPr>
            <a:lvl4pPr algn="r">
              <a:lnSpc>
                <a:spcPct val="150000"/>
              </a:lnSpc>
              <a:spcBef>
                <a:spcPts val="200"/>
              </a:spcBef>
              <a:defRPr sz="1200">
                <a:solidFill>
                  <a:srgbClr val="FEFFFF"/>
                </a:solidFill>
              </a:defRPr>
            </a:lvl4pPr>
            <a:lvl5pPr algn="r">
              <a:lnSpc>
                <a:spcPct val="150000"/>
              </a:lnSpc>
              <a:spcBef>
                <a:spcPts val="200"/>
              </a:spcBef>
              <a:defRPr sz="1200">
                <a:solidFill>
                  <a:srgbClr val="FEFFFF"/>
                </a:solidFill>
              </a:defRPr>
            </a:lvl5pPr>
          </a:lstStyle>
          <a:p>
            <a:r>
              <a:t>Name Surname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07" name="Picture 91" descr="Picture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_CLOSING1">
    <p:bg>
      <p:bgPr>
        <a:solidFill>
          <a:srgbClr val="00324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 6"/>
          <p:cNvSpPr/>
          <p:nvPr/>
        </p:nvSpPr>
        <p:spPr>
          <a:xfrm>
            <a:off x="-6567" y="-3"/>
            <a:ext cx="12198568" cy="6858004"/>
          </a:xfrm>
          <a:prstGeom prst="rect">
            <a:avLst/>
          </a:prstGeom>
          <a:solidFill>
            <a:srgbClr val="00324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FFF"/>
                </a:solidFill>
              </a:defRPr>
            </a:pPr>
            <a:endParaRPr/>
          </a:p>
        </p:txBody>
      </p:sp>
      <p:pic>
        <p:nvPicPr>
          <p:cNvPr id="28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05938" y="6201716"/>
            <a:ext cx="40025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91" name="Picture 63" descr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traight Connector 64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18" name="Group 122"/>
          <p:cNvGrpSpPr/>
          <p:nvPr/>
        </p:nvGrpSpPr>
        <p:grpSpPr>
          <a:xfrm>
            <a:off x="226687" y="6572054"/>
            <a:ext cx="9280923" cy="144115"/>
            <a:chOff x="0" y="0"/>
            <a:chExt cx="9280921" cy="144114"/>
          </a:xfrm>
        </p:grpSpPr>
        <p:pic>
          <p:nvPicPr>
            <p:cNvPr id="293" name="Picture 123" descr="Picture 1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Picture 124" descr="Picture 1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41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Picture 125" descr="Picture 1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5314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Picture 126" descr="Picture 1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757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Picture 127" descr="Picture 1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04198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" name="Picture 128" descr="Picture 1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377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" name="Picture 129" descr="Picture 1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84197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" name="Picture 130" descr="Picture 1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82543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" name="Picture 131" descr="Picture 1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6143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Picture 132" descr="Picture 13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3028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" name="Picture 133" descr="Picture 13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973058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" name="Picture 134" descr="Picture 13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341918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5" name="Picture 135" descr="Picture 1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710778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" name="Picture 136" descr="Picture 13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079633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" name="Picture 137" descr="Picture 13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450086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8" name="Picture 138" descr="Picture 13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823995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Picture 139" descr="Picture 13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201363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Picture 140" descr="Picture 140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68493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Picture 141" descr="Picture 14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940671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Picture 142" descr="Picture 14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314578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Picture 143" descr="Picture 143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3122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Picture 144" descr="Picture 144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790859" y="0"/>
              <a:ext cx="217978" cy="144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5" name="Picture 145" descr="Picture 145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064921" y="1306"/>
              <a:ext cx="216001" cy="142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Picture 146" descr="Picture 146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328865" y="113"/>
              <a:ext cx="216001" cy="14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" name="Picture 147" descr="Picture 147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701402" y="458"/>
              <a:ext cx="217285" cy="1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9" name="Rectangle 1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335E6F"/>
                </a:solidFill>
              </a:defRPr>
            </a:pPr>
            <a:endParaRPr/>
          </a:p>
        </p:txBody>
      </p:sp>
      <p:sp>
        <p:nvSpPr>
          <p:cNvPr id="320" name="Rectangle 8"/>
          <p:cNvSpPr/>
          <p:nvPr/>
        </p:nvSpPr>
        <p:spPr>
          <a:xfrm flipH="1">
            <a:off x="4686300" y="2011303"/>
            <a:ext cx="2819400" cy="2819036"/>
          </a:xfrm>
          <a:prstGeom prst="rect">
            <a:avLst/>
          </a:prstGeom>
          <a:solidFill>
            <a:srgbClr val="00324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EFFFF"/>
                </a:solidFill>
              </a:defRPr>
            </a:pPr>
            <a:endParaRPr/>
          </a:p>
        </p:txBody>
      </p:sp>
      <p:sp>
        <p:nvSpPr>
          <p:cNvPr id="321" name="Subtitle 2"/>
          <p:cNvSpPr txBox="1"/>
          <p:nvPr/>
        </p:nvSpPr>
        <p:spPr>
          <a:xfrm>
            <a:off x="4732018" y="1740022"/>
            <a:ext cx="2727963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100">
                <a:solidFill>
                  <a:srgbClr val="FEFFFF"/>
                </a:solidFill>
              </a:defRPr>
            </a:lvl1pPr>
          </a:lstStyle>
          <a:p>
            <a:r>
              <a:t>Produced by</a:t>
            </a:r>
          </a:p>
        </p:txBody>
      </p:sp>
      <p:sp>
        <p:nvSpPr>
          <p:cNvPr id="3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86298" y="2041525"/>
            <a:ext cx="2819402" cy="23590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defRPr sz="2100">
                <a:solidFill>
                  <a:srgbClr val="FEFFFF"/>
                </a:solidFill>
              </a:defRPr>
            </a:lvl1pPr>
            <a:lvl2pPr marL="0" indent="457200">
              <a:spcBef>
                <a:spcPts val="500"/>
              </a:spcBef>
              <a:defRPr sz="2100">
                <a:solidFill>
                  <a:srgbClr val="FEFFFF"/>
                </a:solidFill>
              </a:defRPr>
            </a:lvl2pPr>
            <a:lvl3pPr marL="0" indent="914400">
              <a:spcBef>
                <a:spcPts val="500"/>
              </a:spcBef>
              <a:defRPr sz="2100">
                <a:solidFill>
                  <a:srgbClr val="FEFFFF"/>
                </a:solidFill>
              </a:defRPr>
            </a:lvl3pPr>
            <a:lvl4pPr marL="0" indent="1371600">
              <a:spcBef>
                <a:spcPts val="500"/>
              </a:spcBef>
              <a:defRPr sz="2100">
                <a:solidFill>
                  <a:srgbClr val="FEFFFF"/>
                </a:solidFill>
              </a:defRPr>
            </a:lvl4pPr>
            <a:lvl5pPr marL="0" indent="1828800">
              <a:spcBef>
                <a:spcPts val="500"/>
              </a:spcBef>
              <a:defRPr sz="2100">
                <a:solidFill>
                  <a:srgbClr val="FEFFFF"/>
                </a:solidFill>
              </a:defRPr>
            </a:lvl5pPr>
          </a:lstStyle>
          <a:p>
            <a:r>
              <a:t>Click to 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686298" y="4406772"/>
            <a:ext cx="2819403" cy="4235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300"/>
              </a:spcBef>
              <a:defRPr sz="1500">
                <a:solidFill>
                  <a:srgbClr val="FEFFFF"/>
                </a:solidFill>
              </a:defRPr>
            </a:lvl1pPr>
          </a:lstStyle>
          <a:p>
            <a:r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bg>
      <p:bgPr>
        <a:solidFill>
          <a:srgbClr val="00324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traight Connector 36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34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6424" y="156382"/>
            <a:ext cx="10108851" cy="563780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bg>
      <p:bgPr>
        <a:solidFill>
          <a:srgbClr val="00324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35" descr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88" y="-216085"/>
            <a:ext cx="2093893" cy="131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traight Connector 36"/>
          <p:cNvSpPr/>
          <p:nvPr/>
        </p:nvSpPr>
        <p:spPr>
          <a:xfrm>
            <a:off x="221435" y="6422971"/>
            <a:ext cx="11736000" cy="1"/>
          </a:xfrm>
          <a:prstGeom prst="line">
            <a:avLst/>
          </a:prstGeom>
          <a:ln>
            <a:solidFill>
              <a:srgbClr val="FE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72" name="Picture 43" descr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244" y="6585917"/>
            <a:ext cx="1636921" cy="105919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16424" y="156382"/>
            <a:ext cx="10108851" cy="563780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age1.jpeg" descr="image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1011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image2.png" descr="image2.png"/>
          <p:cNvPicPr>
            <a:picLocks noChangeAspect="1"/>
          </p:cNvPicPr>
          <p:nvPr/>
        </p:nvPicPr>
        <p:blipFill>
          <a:blip r:embed="rId3"/>
          <a:srcRect b="23122"/>
          <a:stretch>
            <a:fillRect/>
          </a:stretch>
        </p:blipFill>
        <p:spPr>
          <a:xfrm>
            <a:off x="10383887" y="207254"/>
            <a:ext cx="1613944" cy="671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image3.jpeg" descr="image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369049"/>
            <a:ext cx="12192001" cy="4889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4" name="Group 115"/>
          <p:cNvGrpSpPr/>
          <p:nvPr/>
        </p:nvGrpSpPr>
        <p:grpSpPr>
          <a:xfrm>
            <a:off x="229692" y="6544007"/>
            <a:ext cx="9102224" cy="148697"/>
            <a:chOff x="0" y="-1"/>
            <a:chExt cx="9102223" cy="148696"/>
          </a:xfrm>
        </p:grpSpPr>
        <p:pic>
          <p:nvPicPr>
            <p:cNvPr id="420" name="image4.png" descr="image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233"/>
              <a:ext cx="218543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1" name="image5.png" descr="image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370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2" name="image6.png" descr="image6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3681" y="-2"/>
              <a:ext cx="218543" cy="144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3" name="image7.png" descr="image7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44531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4" name="image8.png" descr="image8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5682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" name="image9.png" descr="image9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10937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6" name="image10.png" descr="image10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6663" y="4233"/>
              <a:ext cx="218543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7" name="image11.png" descr="image11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88039" y="4233"/>
              <a:ext cx="218543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image12.png" descr="image12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99838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image13.png" descr="image13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66249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image14.png" descr="image14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236061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image15.png" descr="image15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980752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2" name="image16.png" descr="image16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350568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image17.png" descr="image17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20382" y="4233"/>
              <a:ext cx="218543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image18.png" descr="image18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090192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image19.png" descr="image19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461604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6" name="image20.png" descr="image20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836480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image21.png" descr="image21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214825" y="4233"/>
              <a:ext cx="218543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8" name="image22.png" descr="image22.pn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582904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" name="image23.png" descr="image23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956046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" name="image24.png" descr="image24.pn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330922" y="4233"/>
              <a:ext cx="218543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1" name="image25.png" descr="image25.pn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071377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2" name="image26.png" descr="image26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811022" y="4233"/>
              <a:ext cx="218544" cy="144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3" name="image27.png" descr="image27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350745" y="2542"/>
              <a:ext cx="217849" cy="144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5" name="Title Text"/>
          <p:cNvSpPr txBox="1">
            <a:spLocks noGrp="1"/>
          </p:cNvSpPr>
          <p:nvPr>
            <p:ph type="title"/>
          </p:nvPr>
        </p:nvSpPr>
        <p:spPr>
          <a:xfrm>
            <a:off x="190779" y="198866"/>
            <a:ext cx="9566465" cy="574518"/>
          </a:xfrm>
          <a:prstGeom prst="rect">
            <a:avLst/>
          </a:prstGeom>
        </p:spPr>
        <p:txBody>
          <a:bodyPr lIns="60958" tIns="60958" rIns="60958" bIns="60958" anchor="t"/>
          <a:lstStyle>
            <a:lvl1pPr defTabSz="1219200">
              <a:defRPr sz="2800" b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446" name="Body Level One…"/>
          <p:cNvSpPr txBox="1">
            <a:spLocks noGrp="1"/>
          </p:cNvSpPr>
          <p:nvPr>
            <p:ph type="body" idx="1"/>
          </p:nvPr>
        </p:nvSpPr>
        <p:spPr>
          <a:xfrm>
            <a:off x="230399" y="969598"/>
            <a:ext cx="11664003" cy="5097603"/>
          </a:xfrm>
          <a:prstGeom prst="rect">
            <a:avLst/>
          </a:prstGeom>
        </p:spPr>
        <p:txBody>
          <a:bodyPr lIns="60958" tIns="60958" rIns="60958" bIns="60958">
            <a:normAutofit/>
          </a:bodyPr>
          <a:lstStyle>
            <a:lvl1pPr marL="914400" indent="-1257300" defTabSz="1219200">
              <a:defRPr sz="2000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indent="-571500" defTabSz="1219200">
              <a:defRPr sz="2000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indent="-571500" defTabSz="1219200">
              <a:defRPr sz="2000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914400" indent="-571500" defTabSz="1219200">
              <a:defRPr sz="2000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914400" indent="-571500" defTabSz="1219200">
              <a:defRPr sz="2000">
                <a:solidFill>
                  <a:srgbClr val="4D4F53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784" y="6107603"/>
            <a:ext cx="400249" cy="368301"/>
          </a:xfrm>
          <a:prstGeom prst="rect">
            <a:avLst/>
          </a:prstGeom>
        </p:spPr>
        <p:txBody>
          <a:bodyPr/>
          <a:lstStyle>
            <a:lvl1pPr defTabSz="1219200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itle Text"/>
          <p:cNvSpPr txBox="1">
            <a:spLocks noGrp="1"/>
          </p:cNvSpPr>
          <p:nvPr>
            <p:ph type="title"/>
          </p:nvPr>
        </p:nvSpPr>
        <p:spPr>
          <a:xfrm>
            <a:off x="833119" y="144779"/>
            <a:ext cx="10515601" cy="13255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lnSpc>
                <a:spcPct val="90000"/>
              </a:lnSpc>
              <a:defRPr sz="4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Title Text</a:t>
            </a:r>
          </a:p>
        </p:txBody>
      </p:sp>
      <p:sp>
        <p:nvSpPr>
          <p:cNvPr id="45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86585"/>
            <a:ext cx="10515600" cy="40570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Bahnschrift"/>
                <a:ea typeface="Bahnschrift"/>
                <a:cs typeface="Bahnschrift"/>
                <a:sym typeface="Bahnschrift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Bahnschrift"/>
                <a:ea typeface="Bahnschrift"/>
                <a:cs typeface="Bahnschrift"/>
                <a:sym typeface="Bahnschrift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Bahnschrift"/>
                <a:ea typeface="Bahnschrift"/>
                <a:cs typeface="Bahnschrift"/>
                <a:sym typeface="Bahnschrift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Bahnschrift"/>
                <a:ea typeface="Bahnschrift"/>
                <a:cs typeface="Bahnschrift"/>
                <a:sym typeface="Bahnschrif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2_Title and Conten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499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38"/>
          <p:cNvSpPr txBox="1"/>
          <p:nvPr/>
        </p:nvSpPr>
        <p:spPr>
          <a:xfrm>
            <a:off x="8205938" y="6247436"/>
            <a:ext cx="3751496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2" algn="r">
              <a:spcBef>
                <a:spcPts val="400"/>
              </a:spcBef>
              <a:defRPr sz="800">
                <a:solidFill>
                  <a:srgbClr val="8197A6"/>
                </a:solidFill>
              </a:defRPr>
            </a:pPr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FE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114300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571500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1028700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1485900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5pPr>
      <a:lvl6pPr marL="3532187" marR="0" indent="-471487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6pPr>
      <a:lvl7pPr marL="3989387" marR="0" indent="-471487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7pPr>
      <a:lvl8pPr marL="4446587" marR="0" indent="-471487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8pPr>
      <a:lvl9pPr marL="4903787" marR="0" indent="-471487" algn="l" defTabSz="914400" rtl="0" latinLnBrk="0">
        <a:lnSpc>
          <a:spcPct val="119000"/>
        </a:lnSpc>
        <a:spcBef>
          <a:spcPts val="40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rgbClr val="8197A6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hyperlink" Target="http://www.glambie.org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lambie.org/" TargetMode="Externa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png"/><Relationship Id="rId5" Type="http://schemas.openxmlformats.org/officeDocument/2006/relationships/image" Target="../media/image62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03748-7F4C-7316-809B-A8C6C8A7B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88DC8-06F7-E22A-0717-A8CACCEDF6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2200" dirty="0"/>
              <a:t>Content</a:t>
            </a:r>
          </a:p>
          <a:p>
            <a:endParaRPr lang="en-GB" sz="2200" dirty="0"/>
          </a:p>
          <a:p>
            <a:r>
              <a:rPr lang="en-GB" sz="2200" dirty="0" err="1"/>
              <a:t>GlaMBIE</a:t>
            </a:r>
            <a:r>
              <a:rPr lang="en-GB" sz="2200" dirty="0"/>
              <a:t> 1 + results</a:t>
            </a:r>
          </a:p>
          <a:p>
            <a:r>
              <a:rPr lang="en-GB" sz="2200" dirty="0">
                <a:sym typeface="Wingdings" panose="05000000000000000000" pitchFamily="2" charset="2"/>
              </a:rPr>
              <a:t> Glacier mass balance; set the context</a:t>
            </a:r>
          </a:p>
          <a:p>
            <a:r>
              <a:rPr lang="en-GB" sz="2200" dirty="0">
                <a:sym typeface="Wingdings" panose="05000000000000000000" pitchFamily="2" charset="2"/>
              </a:rPr>
              <a:t> What was done in </a:t>
            </a:r>
            <a:r>
              <a:rPr lang="en-GB" sz="2200" dirty="0" err="1">
                <a:sym typeface="Wingdings" panose="05000000000000000000" pitchFamily="2" charset="2"/>
              </a:rPr>
              <a:t>GlaMBIE</a:t>
            </a:r>
            <a:r>
              <a:rPr lang="en-GB" sz="2200" dirty="0">
                <a:sym typeface="Wingdings" panose="05000000000000000000" pitchFamily="2" charset="2"/>
              </a:rPr>
              <a:t> 1?</a:t>
            </a:r>
          </a:p>
          <a:p>
            <a:r>
              <a:rPr lang="en-GB" sz="2200" dirty="0">
                <a:sym typeface="Wingdings" panose="05000000000000000000" pitchFamily="2" charset="2"/>
              </a:rPr>
              <a:t> Key results</a:t>
            </a:r>
          </a:p>
          <a:p>
            <a:pPr marL="0" indent="0">
              <a:buNone/>
            </a:pPr>
            <a:endParaRPr lang="en-GB" sz="2200" dirty="0">
              <a:sym typeface="Wingdings" panose="05000000000000000000" pitchFamily="2" charset="2"/>
            </a:endParaRPr>
          </a:p>
          <a:p>
            <a:r>
              <a:rPr lang="en-GB" sz="2200" dirty="0" err="1">
                <a:sym typeface="Wingdings" panose="05000000000000000000" pitchFamily="2" charset="2"/>
              </a:rPr>
              <a:t>GlaMBIE</a:t>
            </a:r>
            <a:r>
              <a:rPr lang="en-GB" sz="2200" dirty="0">
                <a:sym typeface="Wingdings" panose="05000000000000000000" pitchFamily="2" charset="2"/>
              </a:rPr>
              <a:t> 2</a:t>
            </a:r>
          </a:p>
          <a:p>
            <a:r>
              <a:rPr lang="en-GB" sz="2200" dirty="0">
                <a:sym typeface="Wingdings" panose="05000000000000000000" pitchFamily="2" charset="2"/>
              </a:rPr>
              <a:t> Data submission</a:t>
            </a:r>
          </a:p>
          <a:p>
            <a:pPr lvl="1"/>
            <a:r>
              <a:rPr lang="en-GB" sz="2200" dirty="0">
                <a:sym typeface="Wingdings" panose="05000000000000000000" pitchFamily="2" charset="2"/>
              </a:rPr>
              <a:t>How to engage / participate</a:t>
            </a:r>
          </a:p>
          <a:p>
            <a:r>
              <a:rPr lang="en-GB" sz="2200" dirty="0">
                <a:sym typeface="Wingdings" panose="05000000000000000000" pitchFamily="2" charset="2"/>
              </a:rPr>
              <a:t> Pilot study 1</a:t>
            </a:r>
          </a:p>
          <a:p>
            <a:r>
              <a:rPr lang="en-GB" sz="2200" dirty="0">
                <a:sym typeface="Wingdings" panose="05000000000000000000" pitchFamily="2" charset="2"/>
              </a:rPr>
              <a:t> Pilot study 2</a:t>
            </a:r>
          </a:p>
          <a:p>
            <a:endParaRPr lang="en-GB" sz="2200" dirty="0"/>
          </a:p>
          <a:p>
            <a:r>
              <a:rPr lang="en-GB" sz="2200" dirty="0"/>
              <a:t>Outlook</a:t>
            </a:r>
          </a:p>
          <a:p>
            <a:r>
              <a:rPr lang="en-GB" sz="2200" dirty="0">
                <a:sym typeface="Wingdings" panose="05000000000000000000" pitchFamily="2" charset="2"/>
              </a:rPr>
              <a:t> Anything from the opinion piece?</a:t>
            </a:r>
          </a:p>
          <a:p>
            <a:r>
              <a:rPr lang="en-GB" sz="2200" dirty="0">
                <a:sym typeface="Wingdings" panose="05000000000000000000" pitchFamily="2" charset="2"/>
              </a:rPr>
              <a:t> ESA mission support (</a:t>
            </a:r>
            <a:r>
              <a:rPr lang="en-GB" sz="2200" dirty="0" err="1">
                <a:sym typeface="Wingdings" panose="05000000000000000000" pitchFamily="2" charset="2"/>
              </a:rPr>
              <a:t>CryoSAT</a:t>
            </a:r>
            <a:r>
              <a:rPr lang="en-GB" sz="2200" dirty="0">
                <a:sym typeface="Wingdings" panose="05000000000000000000" pitchFamily="2" charset="2"/>
              </a:rPr>
              <a:t>-CRISTAL)</a:t>
            </a: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1D057-B59E-C305-2899-7D28E32797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081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1F639-7480-8663-5A4B-FD39012FF5B8}"/>
              </a:ext>
            </a:extLst>
          </p:cNvPr>
          <p:cNvSpPr/>
          <p:nvPr/>
        </p:nvSpPr>
        <p:spPr>
          <a:xfrm>
            <a:off x="161471" y="4026352"/>
            <a:ext cx="6889842" cy="2615608"/>
          </a:xfrm>
          <a:prstGeom prst="roundRect">
            <a:avLst>
              <a:gd name="adj" fmla="val 0"/>
            </a:avLst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ahnschrift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B72B80-5653-9E4E-67CF-DEC0A76B5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3" y="5244391"/>
            <a:ext cx="2516028" cy="1012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1AB5C0-5C69-F74D-743D-A7627BE0F82F}"/>
              </a:ext>
            </a:extLst>
          </p:cNvPr>
          <p:cNvSpPr txBox="1"/>
          <p:nvPr/>
        </p:nvSpPr>
        <p:spPr>
          <a:xfrm>
            <a:off x="329367" y="4430284"/>
            <a:ext cx="5766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CH" sz="1600" b="1" i="0" u="sng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Michael Zemp</a:t>
            </a:r>
            <a:r>
              <a:rPr lang="en-CH" sz="1600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, Noel G</a:t>
            </a:r>
            <a:r>
              <a:rPr lang="en-GB" sz="1600" strike="noStrike" dirty="0" err="1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ourmelen</a:t>
            </a:r>
            <a:r>
              <a:rPr lang="en-GB" sz="1600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, </a:t>
            </a:r>
            <a:r>
              <a:rPr lang="en-CH" sz="1600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Livia</a:t>
            </a:r>
            <a:r>
              <a:rPr lang="en-GB" sz="1600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 Jakob</a:t>
            </a:r>
            <a:r>
              <a:rPr lang="en-CH" sz="1600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, Samuel U.</a:t>
            </a:r>
            <a:r>
              <a:rPr lang="en-GB" sz="1600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 Nussbaumer</a:t>
            </a:r>
            <a:r>
              <a:rPr lang="en-CH" sz="1600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, Ethan</a:t>
            </a:r>
            <a:r>
              <a:rPr lang="en-GB" sz="1600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 Welty</a:t>
            </a:r>
            <a:r>
              <a:rPr lang="en-CH" sz="1600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, Livia</a:t>
            </a:r>
            <a:r>
              <a:rPr lang="en-GB" sz="1600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en-GB" sz="1600" strike="noStrike" dirty="0" err="1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Piermattei</a:t>
            </a:r>
            <a:r>
              <a:rPr lang="en-CH" sz="1600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</a:rPr>
              <a:t>, Etienne </a:t>
            </a:r>
            <a:r>
              <a:rPr lang="en-GB" sz="1600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Berthier,</a:t>
            </a:r>
            <a:r>
              <a:rPr lang="en-CH" sz="1600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 and the </a:t>
            </a:r>
            <a:r>
              <a:rPr lang="en-CH" sz="1600" strike="noStrike" dirty="0" err="1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GlaMBIE</a:t>
            </a:r>
            <a:r>
              <a:rPr lang="en-CH" sz="1600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 community</a:t>
            </a:r>
            <a:endParaRPr lang="en-GB" sz="1600" i="1" u="none" strike="noStrike" dirty="0">
              <a:solidFill>
                <a:schemeClr val="tx2">
                  <a:lumMod val="50000"/>
                </a:schemeClr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6CF8C-DF4D-EB7D-7D5D-2CEFE5D0CBE6}"/>
              </a:ext>
            </a:extLst>
          </p:cNvPr>
          <p:cNvSpPr txBox="1"/>
          <p:nvPr/>
        </p:nvSpPr>
        <p:spPr>
          <a:xfrm>
            <a:off x="477133" y="6119826"/>
            <a:ext cx="4457799" cy="677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GB" sz="1900" dirty="0">
                <a:solidFill>
                  <a:srgbClr val="009999"/>
                </a:solidFill>
                <a:latin typeface="Bahnschrift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www.glambie.org</a:t>
            </a:r>
            <a:r>
              <a:rPr lang="en-GB" sz="1900" dirty="0">
                <a:solidFill>
                  <a:srgbClr val="009999"/>
                </a:solidFill>
                <a:latin typeface="Bahnschrift" panose="020B0502040204020203" pitchFamily="34" charset="0"/>
              </a:rPr>
              <a:t>, info@glambie.org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9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814F99-8C50-CC23-4BFF-2DAF1063B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36" y="5520598"/>
            <a:ext cx="1428946" cy="55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FAB6D34-966A-E476-A38C-3FF3DA878933}"/>
              </a:ext>
            </a:extLst>
          </p:cNvPr>
          <p:cNvSpPr/>
          <p:nvPr/>
        </p:nvSpPr>
        <p:spPr>
          <a:xfrm>
            <a:off x="161471" y="2362200"/>
            <a:ext cx="6889841" cy="1671592"/>
          </a:xfrm>
          <a:prstGeom prst="roundRect">
            <a:avLst>
              <a:gd name="adj" fmla="val 0"/>
            </a:avLst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ahnschrift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A8B5A3-9158-D04A-40AC-97F0BC705940}"/>
              </a:ext>
            </a:extLst>
          </p:cNvPr>
          <p:cNvSpPr txBox="1"/>
          <p:nvPr/>
        </p:nvSpPr>
        <p:spPr>
          <a:xfrm>
            <a:off x="340826" y="2491212"/>
            <a:ext cx="6575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Towards a second Glacier Mass Balance Intercomparison Exercise </a:t>
            </a:r>
            <a:endParaRPr lang="en-CH" sz="3200" b="1" i="0" u="none" strike="noStrike" dirty="0">
              <a:solidFill>
                <a:schemeClr val="tx2">
                  <a:lumMod val="50000"/>
                </a:schemeClr>
              </a:solidFill>
              <a:effectLst/>
              <a:latin typeface="Bahnschrift" panose="020B0502040204020203" pitchFamily="34" charset="0"/>
            </a:endParaRPr>
          </a:p>
          <a:p>
            <a:endParaRPr lang="en-CH" sz="2000" b="1" dirty="0">
              <a:solidFill>
                <a:schemeClr val="tx2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en-CH" sz="3200" b="1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</a:rPr>
              <a:t>A</a:t>
            </a:r>
            <a:r>
              <a:rPr lang="en-GB" sz="3200" b="1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Bahnschrift" panose="020B0502040204020203" pitchFamily="34" charset="0"/>
              </a:rPr>
              <a:t> Call for Data &amp; Participation</a:t>
            </a:r>
            <a:endParaRPr lang="en-GB" sz="3200" b="1" dirty="0">
              <a:solidFill>
                <a:schemeClr val="tx2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01485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3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110" y="664031"/>
            <a:ext cx="8508899" cy="3207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1"/>
          <p:cNvPicPr preferRelativeResize="0"/>
          <p:nvPr/>
        </p:nvPicPr>
        <p:blipFill rotWithShape="1">
          <a:blip r:embed="rId4">
            <a:alphaModFix/>
          </a:blip>
          <a:srcRect l="325" t="34340" r="6032" b="49596"/>
          <a:stretch/>
        </p:blipFill>
        <p:spPr>
          <a:xfrm>
            <a:off x="183243" y="3692903"/>
            <a:ext cx="11756479" cy="28574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5" name="Google Shape;565;p31"/>
          <p:cNvCxnSpPr/>
          <p:nvPr/>
        </p:nvCxnSpPr>
        <p:spPr>
          <a:xfrm>
            <a:off x="292100" y="863600"/>
            <a:ext cx="10998200" cy="0"/>
          </a:xfrm>
          <a:prstGeom prst="straightConnector1">
            <a:avLst/>
          </a:prstGeom>
          <a:noFill/>
          <a:ln w="25400" cap="flat" cmpd="sng">
            <a:solidFill>
              <a:srgbClr val="98E1D9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66" name="Google Shape;566;p31"/>
          <p:cNvGrpSpPr/>
          <p:nvPr/>
        </p:nvGrpSpPr>
        <p:grpSpPr>
          <a:xfrm>
            <a:off x="8854770" y="3863101"/>
            <a:ext cx="3337230" cy="1318839"/>
            <a:chOff x="6637907" y="1843403"/>
            <a:chExt cx="2967809" cy="1318839"/>
          </a:xfrm>
        </p:grpSpPr>
        <p:sp>
          <p:nvSpPr>
            <p:cNvPr id="567" name="Google Shape;567;p31"/>
            <p:cNvSpPr/>
            <p:nvPr/>
          </p:nvSpPr>
          <p:spPr>
            <a:xfrm>
              <a:off x="6637907" y="1843406"/>
              <a:ext cx="2719472" cy="12880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Bahnschrift" panose="020B0502040204020203" pitchFamily="34" charset="0"/>
                <a:sym typeface="Arial"/>
              </a:endParaRPr>
            </a:p>
          </p:txBody>
        </p:sp>
        <p:grpSp>
          <p:nvGrpSpPr>
            <p:cNvPr id="568" name="Google Shape;568;p31"/>
            <p:cNvGrpSpPr/>
            <p:nvPr/>
          </p:nvGrpSpPr>
          <p:grpSpPr>
            <a:xfrm>
              <a:off x="6637907" y="1843403"/>
              <a:ext cx="2967809" cy="1318839"/>
              <a:chOff x="7666301" y="5411561"/>
              <a:chExt cx="2171734" cy="701995"/>
            </a:xfrm>
          </p:grpSpPr>
          <p:cxnSp>
            <p:nvCxnSpPr>
              <p:cNvPr id="569" name="Google Shape;569;p31"/>
              <p:cNvCxnSpPr/>
              <p:nvPr/>
            </p:nvCxnSpPr>
            <p:spPr>
              <a:xfrm>
                <a:off x="7666301" y="5497911"/>
                <a:ext cx="335665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9AD6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570" name="Google Shape;570;p31"/>
              <p:cNvSpPr txBox="1"/>
              <p:nvPr/>
            </p:nvSpPr>
            <p:spPr>
              <a:xfrm>
                <a:off x="8032831" y="5411561"/>
                <a:ext cx="797466" cy="491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9AD64"/>
                  </a:buClr>
                  <a:buSzPts val="1800"/>
                  <a:buFont typeface="Arial"/>
                  <a:buNone/>
                </a:pPr>
                <a:r>
                  <a:rPr lang="de-CH" sz="1800" b="1" i="0" u="none" strike="noStrike" cap="none">
                    <a:solidFill>
                      <a:srgbClr val="F9AD64"/>
                    </a:solidFill>
                    <a:latin typeface="Bahnschrift" panose="020B0502040204020203" pitchFamily="34" charset="0"/>
                    <a:ea typeface="Calibri"/>
                    <a:cs typeface="Calibri"/>
                    <a:sym typeface="Calibri"/>
                  </a:rPr>
                  <a:t>Altimetry</a:t>
                </a:r>
                <a:endParaRPr sz="1400" b="0" i="0" u="none" strike="noStrike" cap="none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Bahnschrift" panose="020B0502040204020203" pitchFamily="34" charset="0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71" name="Google Shape;571;p31"/>
              <p:cNvCxnSpPr/>
              <p:nvPr/>
            </p:nvCxnSpPr>
            <p:spPr>
              <a:xfrm>
                <a:off x="7666301" y="5666386"/>
                <a:ext cx="335665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3079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572" name="Google Shape;572;p31"/>
              <p:cNvSpPr txBox="1"/>
              <p:nvPr/>
            </p:nvSpPr>
            <p:spPr>
              <a:xfrm>
                <a:off x="8040548" y="5580037"/>
                <a:ext cx="1797487" cy="3440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079B5"/>
                  </a:buClr>
                  <a:buSzPts val="1800"/>
                  <a:buFont typeface="Arial"/>
                  <a:buNone/>
                </a:pPr>
                <a:r>
                  <a:rPr lang="de-CH" sz="1800" b="1" i="0" u="none" strike="noStrike" cap="none">
                    <a:solidFill>
                      <a:srgbClr val="3079B5"/>
                    </a:solidFill>
                    <a:latin typeface="Bahnschrift" panose="020B0502040204020203" pitchFamily="34" charset="0"/>
                    <a:ea typeface="Calibri"/>
                    <a:cs typeface="Calibri"/>
                    <a:sym typeface="Calibri"/>
                  </a:rPr>
                  <a:t>DEM diff &amp; glaciological</a:t>
                </a:r>
                <a:endParaRPr sz="1400" b="0" i="0" u="none" strike="noStrike" cap="none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  <p:cxnSp>
            <p:nvCxnSpPr>
              <p:cNvPr id="573" name="Google Shape;573;p31"/>
              <p:cNvCxnSpPr/>
              <p:nvPr/>
            </p:nvCxnSpPr>
            <p:spPr>
              <a:xfrm>
                <a:off x="7666301" y="5834862"/>
                <a:ext cx="335665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3734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574" name="Google Shape;574;p31"/>
              <p:cNvSpPr txBox="1"/>
              <p:nvPr/>
            </p:nvSpPr>
            <p:spPr>
              <a:xfrm>
                <a:off x="8040551" y="5748513"/>
                <a:ext cx="920397" cy="3440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734F"/>
                  </a:buClr>
                  <a:buSzPts val="1800"/>
                  <a:buFont typeface="Arial"/>
                  <a:buNone/>
                </a:pPr>
                <a:r>
                  <a:rPr lang="de-CH" sz="1800" b="1" i="0" u="none" strike="noStrike" cap="none">
                    <a:solidFill>
                      <a:srgbClr val="F3734F"/>
                    </a:solidFill>
                    <a:latin typeface="Bahnschrift" panose="020B0502040204020203" pitchFamily="34" charset="0"/>
                    <a:ea typeface="Calibri"/>
                    <a:cs typeface="Calibri"/>
                    <a:sym typeface="Calibri"/>
                  </a:rPr>
                  <a:t>Gravimetry</a:t>
                </a:r>
                <a:endParaRPr sz="1400" b="0" i="0" u="none" strike="noStrike" cap="none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  <p:cxnSp>
            <p:nvCxnSpPr>
              <p:cNvPr id="575" name="Google Shape;575;p31"/>
              <p:cNvCxnSpPr/>
              <p:nvPr/>
            </p:nvCxnSpPr>
            <p:spPr>
              <a:xfrm>
                <a:off x="7666301" y="6003336"/>
                <a:ext cx="335665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576" name="Google Shape;576;p31"/>
              <p:cNvSpPr txBox="1"/>
              <p:nvPr/>
            </p:nvSpPr>
            <p:spPr>
              <a:xfrm>
                <a:off x="8040548" y="5916989"/>
                <a:ext cx="1537452" cy="1965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CH" sz="1800" b="1" i="0" u="none" strike="noStrike" cap="none" dirty="0">
                    <a:solidFill>
                      <a:srgbClr val="000000"/>
                    </a:solidFill>
                    <a:latin typeface="Bahnschrift" panose="020B0502040204020203" pitchFamily="34" charset="0"/>
                    <a:ea typeface="Calibri"/>
                    <a:cs typeface="Calibri"/>
                    <a:sym typeface="Calibri"/>
                  </a:rPr>
                  <a:t>Combined</a:t>
                </a:r>
                <a:r>
                  <a:rPr lang="de-CH" sz="1800" b="1" i="0" u="none" strike="noStrike" cap="none" dirty="0">
                    <a:solidFill>
                      <a:srgbClr val="000000"/>
                    </a:solidFill>
                    <a:latin typeface="Bahnschrift" panose="020B0502040204020203" pitchFamily="34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de-CH" sz="1800" b="1" i="0" u="none" strike="noStrike" cap="none" dirty="0" err="1">
                    <a:solidFill>
                      <a:srgbClr val="000000"/>
                    </a:solidFill>
                    <a:latin typeface="Bahnschrift" panose="020B0502040204020203" pitchFamily="34" charset="0"/>
                    <a:ea typeface="Calibri"/>
                    <a:cs typeface="Calibri"/>
                    <a:sym typeface="Calibri"/>
                  </a:rPr>
                  <a:t>estimate</a:t>
                </a:r>
                <a:endParaRPr sz="1400" b="0" i="0" u="none" strike="noStrike" cap="none" dirty="0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</p:grpSp>
      </p:grpSp>
      <p:grpSp>
        <p:nvGrpSpPr>
          <p:cNvPr id="577" name="Google Shape;577;p31"/>
          <p:cNvGrpSpPr/>
          <p:nvPr/>
        </p:nvGrpSpPr>
        <p:grpSpPr>
          <a:xfrm>
            <a:off x="9198557" y="898244"/>
            <a:ext cx="2850153" cy="2630330"/>
            <a:chOff x="-6228" y="958506"/>
            <a:chExt cx="6321684" cy="5834113"/>
          </a:xfrm>
        </p:grpSpPr>
        <p:pic>
          <p:nvPicPr>
            <p:cNvPr id="578" name="Google Shape;578;p31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704" y="3048128"/>
              <a:ext cx="6298752" cy="15383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9" name="Google Shape;579;p31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6228" y="5102884"/>
              <a:ext cx="6315456" cy="1689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p31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084327"/>
              <a:ext cx="6315456" cy="15258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1" name="Google Shape;581;p31"/>
            <p:cNvSpPr/>
            <p:nvPr/>
          </p:nvSpPr>
          <p:spPr>
            <a:xfrm>
              <a:off x="400898" y="958506"/>
              <a:ext cx="1870237" cy="580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9AD64"/>
                </a:buClr>
                <a:buSzPts val="1050"/>
                <a:buFont typeface="Arial"/>
                <a:buNone/>
              </a:pPr>
              <a:r>
                <a:rPr lang="de-CH" sz="1050" b="1" i="0" u="none" strike="noStrike" cap="none">
                  <a:solidFill>
                    <a:srgbClr val="F9AD64"/>
                  </a:solidFill>
                  <a:latin typeface="Bahnschrift" panose="020B0502040204020203" pitchFamily="34" charset="0"/>
                  <a:sym typeface="Arial"/>
                </a:rPr>
                <a:t>Altimetry</a:t>
              </a:r>
              <a:r>
                <a:rPr lang="de-CH" sz="1100" b="0" i="0" u="none" strike="noStrike" cap="none">
                  <a:solidFill>
                    <a:srgbClr val="F9AD64"/>
                  </a:solidFill>
                  <a:latin typeface="Bahnschrift" panose="020B0502040204020203" pitchFamily="34" charset="0"/>
                  <a:sym typeface="Arial"/>
                </a:rPr>
                <a:t> </a:t>
              </a:r>
              <a:endParaRPr sz="1100" b="0" i="0" u="none" strike="noStrike" cap="none">
                <a:solidFill>
                  <a:srgbClr val="F9AD64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400898" y="2674405"/>
              <a:ext cx="3358025" cy="563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79B5"/>
                </a:buClr>
                <a:buSzPts val="1050"/>
                <a:buFont typeface="Arial"/>
                <a:buNone/>
              </a:pPr>
              <a:r>
                <a:rPr lang="de-CH" sz="1050" b="1" i="0" u="none" strike="noStrike" cap="none">
                  <a:solidFill>
                    <a:srgbClr val="3079B5"/>
                  </a:solidFill>
                  <a:latin typeface="Bahnschrift" panose="020B0502040204020203" pitchFamily="34" charset="0"/>
                  <a:sym typeface="Arial"/>
                </a:rPr>
                <a:t>DEM diff. &amp; glaciol.</a:t>
              </a:r>
              <a:endParaRPr sz="1050" b="0" i="0" u="none" strike="noStrike" cap="none">
                <a:solidFill>
                  <a:srgbClr val="3079B5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400898" y="4697863"/>
              <a:ext cx="2240458" cy="563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734F"/>
                </a:buClr>
                <a:buSzPts val="1100"/>
                <a:buFont typeface="Arial"/>
                <a:buNone/>
              </a:pPr>
              <a:r>
                <a:rPr lang="de-CH" sz="1050" b="1" i="0" u="none" strike="noStrike" cap="none">
                  <a:solidFill>
                    <a:srgbClr val="F3734F"/>
                  </a:solidFill>
                  <a:latin typeface="Bahnschrift" panose="020B0502040204020203" pitchFamily="34" charset="0"/>
                  <a:sym typeface="Arial"/>
                </a:rPr>
                <a:t>Gravimetry</a:t>
              </a:r>
              <a:endParaRPr sz="1050" b="0" i="0" u="none" strike="noStrike" cap="none">
                <a:solidFill>
                  <a:srgbClr val="F3734F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84" name="Google Shape;584;p31"/>
          <p:cNvPicPr preferRelativeResize="0"/>
          <p:nvPr/>
        </p:nvPicPr>
        <p:blipFill rotWithShape="1">
          <a:blip r:embed="rId8">
            <a:alphaModFix/>
          </a:blip>
          <a:srcRect b="-2"/>
          <a:stretch/>
        </p:blipFill>
        <p:spPr>
          <a:xfrm>
            <a:off x="-1" y="6812281"/>
            <a:ext cx="12192001" cy="45719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31"/>
          <p:cNvSpPr txBox="1"/>
          <p:nvPr/>
        </p:nvSpPr>
        <p:spPr>
          <a:xfrm>
            <a:off x="190500" y="282575"/>
            <a:ext cx="10515600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73BA"/>
              </a:buClr>
              <a:buSzPts val="3200"/>
              <a:buFont typeface="Arial"/>
              <a:buNone/>
            </a:pPr>
            <a:r>
              <a:rPr lang="de-CH" sz="3200" b="1" i="0" u="none" strike="noStrike" cap="none" dirty="0">
                <a:solidFill>
                  <a:srgbClr val="1F4E79"/>
                </a:solidFill>
                <a:latin typeface="Bahnschrift" panose="020B0502040204020203" pitchFamily="34" charset="0"/>
                <a:sym typeface="Arial"/>
              </a:rPr>
              <a:t>Data submissions and results | e.g. Iceland</a:t>
            </a:r>
            <a:endParaRPr sz="3200" b="0" i="0" u="none" strike="noStrike" cap="none" dirty="0">
              <a:solidFill>
                <a:srgbClr val="1F4E79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86" name="Google Shape;586;p31"/>
          <p:cNvGrpSpPr/>
          <p:nvPr/>
        </p:nvGrpSpPr>
        <p:grpSpPr>
          <a:xfrm>
            <a:off x="292100" y="507093"/>
            <a:ext cx="2296993" cy="1561837"/>
            <a:chOff x="307029" y="4299583"/>
            <a:chExt cx="2296993" cy="1561837"/>
          </a:xfrm>
        </p:grpSpPr>
        <p:sp>
          <p:nvSpPr>
            <p:cNvPr id="587" name="Google Shape;587;p31"/>
            <p:cNvSpPr txBox="1"/>
            <p:nvPr/>
          </p:nvSpPr>
          <p:spPr>
            <a:xfrm>
              <a:off x="307029" y="4784242"/>
              <a:ext cx="2296993" cy="1077178"/>
            </a:xfrm>
            <a:prstGeom prst="rect">
              <a:avLst/>
            </a:prstGeom>
            <a:solidFill>
              <a:srgbClr val="F3F2F2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C2B2"/>
                </a:buClr>
                <a:buSzPts val="1600"/>
                <a:buFont typeface="Arial"/>
                <a:buNone/>
              </a:pPr>
              <a:endParaRPr sz="1600" b="1" i="0" u="none" strike="noStrike" cap="none" dirty="0">
                <a:solidFill>
                  <a:srgbClr val="30C2B2"/>
                </a:solidFill>
                <a:latin typeface="Bahnschrift" panose="020B0502040204020203" pitchFamily="34" charset="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C2B2"/>
                </a:buClr>
                <a:buSzPts val="1600"/>
                <a:buFont typeface="Arial"/>
                <a:buNone/>
              </a:pPr>
              <a:r>
                <a:rPr lang="de-CH" sz="16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Combine </a:t>
              </a:r>
              <a:r>
                <a:rPr lang="en-CH" sz="16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among</a:t>
              </a:r>
              <a:r>
                <a:rPr lang="de-CH" sz="16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 methods into regional estimates</a:t>
              </a:r>
              <a:endParaRPr dirty="0">
                <a:latin typeface="Bahnschrift" panose="020B0502040204020203" pitchFamily="34" charset="0"/>
              </a:endParaRPr>
            </a:p>
          </p:txBody>
        </p:sp>
        <p:sp>
          <p:nvSpPr>
            <p:cNvPr id="588" name="Google Shape;588;p31"/>
            <p:cNvSpPr txBox="1"/>
            <p:nvPr/>
          </p:nvSpPr>
          <p:spPr>
            <a:xfrm>
              <a:off x="2204626" y="4299583"/>
              <a:ext cx="23811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00"/>
                <a:buFont typeface="Arial"/>
                <a:buNone/>
              </a:pPr>
              <a:r>
                <a:rPr lang="de-CH" sz="7200" b="1" i="0" u="none" strike="noStrike" cap="none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Bahnschrift" panose="020B0502040204020203" pitchFamily="34" charset="0"/>
                <a:sym typeface="Arial"/>
              </a:endParaRPr>
            </a:p>
          </p:txBody>
        </p:sp>
      </p:grpSp>
      <p:sp>
        <p:nvSpPr>
          <p:cNvPr id="589" name="Google Shape;589;p31"/>
          <p:cNvSpPr txBox="1"/>
          <p:nvPr/>
        </p:nvSpPr>
        <p:spPr>
          <a:xfrm>
            <a:off x="619218" y="6495759"/>
            <a:ext cx="6531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 b="0" i="0" u="none" strike="noStrike" cap="none">
                <a:solidFill>
                  <a:srgbClr val="000000"/>
                </a:solidFill>
                <a:latin typeface="Bahnschrift" panose="020B0502040204020203" pitchFamily="34" charset="0"/>
                <a:sym typeface="Arial"/>
              </a:rPr>
              <a:t>2000</a:t>
            </a:r>
            <a:endParaRPr>
              <a:latin typeface="Bahnschrift" panose="020B0502040204020203" pitchFamily="34" charset="0"/>
            </a:endParaRPr>
          </a:p>
        </p:txBody>
      </p:sp>
      <p:sp>
        <p:nvSpPr>
          <p:cNvPr id="590" name="Google Shape;590;p31"/>
          <p:cNvSpPr txBox="1"/>
          <p:nvPr/>
        </p:nvSpPr>
        <p:spPr>
          <a:xfrm>
            <a:off x="2912475" y="6500235"/>
            <a:ext cx="6531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 b="0" i="0" u="none" strike="noStrike" cap="none">
                <a:solidFill>
                  <a:srgbClr val="000000"/>
                </a:solidFill>
                <a:latin typeface="Bahnschrift" panose="020B0502040204020203" pitchFamily="34" charset="0"/>
                <a:sym typeface="Arial"/>
              </a:rPr>
              <a:t>2005</a:t>
            </a:r>
            <a:endParaRPr>
              <a:latin typeface="Bahnschrift" panose="020B0502040204020203" pitchFamily="34" charset="0"/>
            </a:endParaRPr>
          </a:p>
        </p:txBody>
      </p:sp>
      <p:sp>
        <p:nvSpPr>
          <p:cNvPr id="591" name="Google Shape;591;p31"/>
          <p:cNvSpPr txBox="1"/>
          <p:nvPr/>
        </p:nvSpPr>
        <p:spPr>
          <a:xfrm>
            <a:off x="5212989" y="6491078"/>
            <a:ext cx="6531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 b="0" i="0" u="none" strike="noStrike" cap="none">
                <a:solidFill>
                  <a:srgbClr val="000000"/>
                </a:solidFill>
                <a:latin typeface="Bahnschrift" panose="020B0502040204020203" pitchFamily="34" charset="0"/>
                <a:sym typeface="Arial"/>
              </a:rPr>
              <a:t>2010</a:t>
            </a:r>
            <a:endParaRPr>
              <a:latin typeface="Bahnschrift" panose="020B0502040204020203" pitchFamily="34" charset="0"/>
            </a:endParaRPr>
          </a:p>
        </p:txBody>
      </p:sp>
      <p:sp>
        <p:nvSpPr>
          <p:cNvPr id="592" name="Google Shape;592;p31"/>
          <p:cNvSpPr txBox="1"/>
          <p:nvPr/>
        </p:nvSpPr>
        <p:spPr>
          <a:xfrm>
            <a:off x="7484563" y="6503186"/>
            <a:ext cx="6531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 b="0" i="0" u="none" strike="noStrike" cap="none">
                <a:solidFill>
                  <a:srgbClr val="000000"/>
                </a:solidFill>
                <a:latin typeface="Bahnschrift" panose="020B0502040204020203" pitchFamily="34" charset="0"/>
                <a:sym typeface="Arial"/>
              </a:rPr>
              <a:t>2015</a:t>
            </a:r>
            <a:endParaRPr>
              <a:latin typeface="Bahnschrift" panose="020B0502040204020203" pitchFamily="34" charset="0"/>
            </a:endParaRPr>
          </a:p>
        </p:txBody>
      </p:sp>
      <p:sp>
        <p:nvSpPr>
          <p:cNvPr id="593" name="Google Shape;593;p31"/>
          <p:cNvSpPr txBox="1"/>
          <p:nvPr/>
        </p:nvSpPr>
        <p:spPr>
          <a:xfrm>
            <a:off x="9777820" y="6500405"/>
            <a:ext cx="6531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 b="0" i="0" u="none" strike="noStrike" cap="none">
                <a:solidFill>
                  <a:srgbClr val="000000"/>
                </a:solidFill>
                <a:latin typeface="Bahnschrift" panose="020B0502040204020203" pitchFamily="34" charset="0"/>
                <a:sym typeface="Arial"/>
              </a:rPr>
              <a:t>2020</a:t>
            </a:r>
            <a:endParaRPr>
              <a:latin typeface="Bahnschrift" panose="020B0502040204020203" pitchFamily="34" charset="0"/>
            </a:endParaRPr>
          </a:p>
        </p:txBody>
      </p:sp>
      <p:sp>
        <p:nvSpPr>
          <p:cNvPr id="2" name="Oval 1">
            <a:hlinkClick r:id="" action="ppaction://noaction"/>
            <a:extLst>
              <a:ext uri="{FF2B5EF4-FFF2-40B4-BE49-F238E27FC236}">
                <a16:creationId xmlns:a16="http://schemas.microsoft.com/office/drawing/2014/main" id="{0980FE97-8F10-4532-FA5B-F484F1C01A79}"/>
              </a:ext>
            </a:extLst>
          </p:cNvPr>
          <p:cNvSpPr/>
          <p:nvPr/>
        </p:nvSpPr>
        <p:spPr>
          <a:xfrm>
            <a:off x="10391775" y="109279"/>
            <a:ext cx="1718215" cy="852140"/>
          </a:xfrm>
          <a:prstGeom prst="ellipse">
            <a:avLst/>
          </a:prstGeom>
          <a:solidFill>
            <a:srgbClr val="00B19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Methods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565;p31">
            <a:extLst>
              <a:ext uri="{FF2B5EF4-FFF2-40B4-BE49-F238E27FC236}">
                <a16:creationId xmlns:a16="http://schemas.microsoft.com/office/drawing/2014/main" id="{8B84E353-9059-4DB5-CD0E-87C653A25D78}"/>
              </a:ext>
            </a:extLst>
          </p:cNvPr>
          <p:cNvCxnSpPr/>
          <p:nvPr/>
        </p:nvCxnSpPr>
        <p:spPr>
          <a:xfrm>
            <a:off x="292100" y="863600"/>
            <a:ext cx="10998200" cy="0"/>
          </a:xfrm>
          <a:prstGeom prst="straightConnector1">
            <a:avLst/>
          </a:prstGeom>
          <a:noFill/>
          <a:ln w="25400" cap="flat" cmpd="sng">
            <a:solidFill>
              <a:srgbClr val="98E1D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Google Shape;177;p6">
            <a:extLst>
              <a:ext uri="{FF2B5EF4-FFF2-40B4-BE49-F238E27FC236}">
                <a16:creationId xmlns:a16="http://schemas.microsoft.com/office/drawing/2014/main" id="{E4FA0AA8-4542-D90B-57C3-00779D2EA55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49553" y="5841754"/>
            <a:ext cx="2597871" cy="10455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0CEA0F6-4049-972D-4F01-090BE3D26289}"/>
              </a:ext>
            </a:extLst>
          </p:cNvPr>
          <p:cNvSpPr txBox="1">
            <a:spLocks/>
          </p:cNvSpPr>
          <p:nvPr/>
        </p:nvSpPr>
        <p:spPr>
          <a:xfrm>
            <a:off x="248677" y="223932"/>
            <a:ext cx="11036354" cy="622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>
              <a:spcBef>
                <a:spcPts val="0"/>
              </a:spcBef>
              <a:buClr>
                <a:srgbClr val="1373BA"/>
              </a:buClr>
              <a:buSzPts val="3200"/>
            </a:pPr>
            <a:r>
              <a:rPr lang="en-US" sz="3200" b="1" dirty="0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Global glacier mass changes from 2000 to 2023</a:t>
            </a:r>
            <a:endParaRPr lang="en-GB" sz="3200" b="1" dirty="0">
              <a:solidFill>
                <a:srgbClr val="1F4E79"/>
              </a:solidFill>
              <a:latin typeface="Bahnschrift" panose="020B0502040204020203" pitchFamily="34" charset="0"/>
              <a:cs typeface="Arial"/>
            </a:endParaRPr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ACF337A4-7969-528B-ED3D-84C2196452B0}"/>
              </a:ext>
            </a:extLst>
          </p:cNvPr>
          <p:cNvSpPr/>
          <p:nvPr/>
        </p:nvSpPr>
        <p:spPr>
          <a:xfrm>
            <a:off x="9777514" y="109279"/>
            <a:ext cx="1941951" cy="852140"/>
          </a:xfrm>
          <a:prstGeom prst="ellipse">
            <a:avLst/>
          </a:prstGeom>
          <a:solidFill>
            <a:srgbClr val="00B19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Global mass loss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3E902C-17FE-4317-874D-6639F8D84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28" y="1916708"/>
            <a:ext cx="6607500" cy="453503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041451-B4B6-98AD-803A-B481344DB74C}"/>
              </a:ext>
            </a:extLst>
          </p:cNvPr>
          <p:cNvSpPr>
            <a:spLocks noGrp="1"/>
          </p:cNvSpPr>
          <p:nvPr/>
        </p:nvSpPr>
        <p:spPr>
          <a:xfrm>
            <a:off x="7167249" y="1589630"/>
            <a:ext cx="4989506" cy="4022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A97D9"/>
                </a:solidFill>
                <a:latin typeface="Filson Pro Bold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1F4E79"/>
                </a:solidFill>
                <a:latin typeface="Bahnschrift" panose="020B0502040204020203" pitchFamily="34" charset="0"/>
              </a:rPr>
              <a:t>Percentage ice loss since 2000</a:t>
            </a:r>
          </a:p>
          <a:p>
            <a:endParaRPr lang="en-US" sz="2400" b="0" dirty="0">
              <a:solidFill>
                <a:srgbClr val="1F4E79"/>
              </a:solidFill>
              <a:latin typeface="Bahnschrift" panose="020B0502040204020203" pitchFamily="34" charset="0"/>
            </a:endParaRPr>
          </a:p>
          <a:p>
            <a:r>
              <a:rPr lang="de-CH" sz="2400" b="0" dirty="0">
                <a:solidFill>
                  <a:srgbClr val="1F4E79"/>
                </a:solidFill>
                <a:latin typeface="Bahnschrift" panose="020B0502040204020203" pitchFamily="34" charset="0"/>
              </a:rPr>
              <a:t>Global </a:t>
            </a:r>
            <a:r>
              <a:rPr lang="de-CH" sz="2400" b="0" dirty="0" err="1">
                <a:solidFill>
                  <a:srgbClr val="1F4E79"/>
                </a:solidFill>
                <a:latin typeface="Bahnschrift" panose="020B0502040204020203" pitchFamily="34" charset="0"/>
              </a:rPr>
              <a:t>loss</a:t>
            </a:r>
            <a:r>
              <a:rPr lang="de-CH" sz="2400" b="0" dirty="0">
                <a:solidFill>
                  <a:srgbClr val="1F4E79"/>
                </a:solidFill>
                <a:latin typeface="Bahnschrift" panose="020B0502040204020203" pitchFamily="34" charset="0"/>
              </a:rPr>
              <a:t>: 5% </a:t>
            </a:r>
            <a:r>
              <a:rPr lang="de-CH" sz="2400" b="0" dirty="0" err="1">
                <a:solidFill>
                  <a:srgbClr val="1F4E79"/>
                </a:solidFill>
                <a:latin typeface="Bahnschrift" panose="020B0502040204020203" pitchFamily="34" charset="0"/>
              </a:rPr>
              <a:t>since</a:t>
            </a:r>
            <a:r>
              <a:rPr lang="de-CH" sz="2400" b="0" dirty="0">
                <a:solidFill>
                  <a:srgbClr val="1F4E79"/>
                </a:solidFill>
                <a:latin typeface="Bahnschrift" panose="020B0502040204020203" pitchFamily="34" charset="0"/>
              </a:rPr>
              <a:t> 2000</a:t>
            </a:r>
          </a:p>
          <a:p>
            <a:endParaRPr lang="de-CH" sz="2400" b="0" dirty="0">
              <a:solidFill>
                <a:srgbClr val="1F4E79"/>
              </a:solidFill>
              <a:latin typeface="Bahnschrift" panose="020B0502040204020203" pitchFamily="34" charset="0"/>
            </a:endParaRPr>
          </a:p>
          <a:p>
            <a:r>
              <a:rPr lang="en-US" sz="2400" b="0" dirty="0">
                <a:solidFill>
                  <a:srgbClr val="1F4E79"/>
                </a:solidFill>
                <a:latin typeface="Bahnschrift" panose="020B0502040204020203" pitchFamily="34" charset="0"/>
              </a:rPr>
              <a:t>Regional loss: 2% to 40%</a:t>
            </a:r>
          </a:p>
          <a:p>
            <a:endParaRPr lang="en-US" sz="2400" b="0" dirty="0">
              <a:solidFill>
                <a:srgbClr val="1F4E79"/>
              </a:solidFill>
              <a:latin typeface="Bahnschrift" panose="020B0502040204020203" pitchFamily="34" charset="0"/>
            </a:endParaRPr>
          </a:p>
          <a:p>
            <a:r>
              <a:rPr lang="en-US" sz="2400" b="0" dirty="0">
                <a:solidFill>
                  <a:srgbClr val="1F4E79"/>
                </a:solidFill>
                <a:latin typeface="Bahnschrift" panose="020B0502040204020203" pitchFamily="34" charset="0"/>
              </a:rPr>
              <a:t>Global mass loss rate: 273±16 Gt</a:t>
            </a:r>
          </a:p>
        </p:txBody>
      </p:sp>
      <p:grpSp>
        <p:nvGrpSpPr>
          <p:cNvPr id="8" name="Google Shape;586;p31">
            <a:extLst>
              <a:ext uri="{FF2B5EF4-FFF2-40B4-BE49-F238E27FC236}">
                <a16:creationId xmlns:a16="http://schemas.microsoft.com/office/drawing/2014/main" id="{4EE106E2-C928-65E1-BC73-AAEA8E5DD677}"/>
              </a:ext>
            </a:extLst>
          </p:cNvPr>
          <p:cNvGrpSpPr/>
          <p:nvPr/>
        </p:nvGrpSpPr>
        <p:grpSpPr>
          <a:xfrm>
            <a:off x="292100" y="507093"/>
            <a:ext cx="2296993" cy="1315615"/>
            <a:chOff x="307029" y="4299583"/>
            <a:chExt cx="2296993" cy="1315615"/>
          </a:xfrm>
        </p:grpSpPr>
        <p:sp>
          <p:nvSpPr>
            <p:cNvPr id="9" name="Google Shape;587;p31">
              <a:extLst>
                <a:ext uri="{FF2B5EF4-FFF2-40B4-BE49-F238E27FC236}">
                  <a16:creationId xmlns:a16="http://schemas.microsoft.com/office/drawing/2014/main" id="{70E80540-06E5-603A-ED95-C21D4BC7A114}"/>
                </a:ext>
              </a:extLst>
            </p:cNvPr>
            <p:cNvSpPr txBox="1"/>
            <p:nvPr/>
          </p:nvSpPr>
          <p:spPr>
            <a:xfrm>
              <a:off x="307029" y="4784242"/>
              <a:ext cx="2296993" cy="830956"/>
            </a:xfrm>
            <a:prstGeom prst="rect">
              <a:avLst/>
            </a:prstGeom>
            <a:solidFill>
              <a:srgbClr val="F3F2F2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C2B2"/>
                </a:buClr>
                <a:buSzPts val="1600"/>
                <a:buFont typeface="Arial"/>
                <a:buNone/>
              </a:pPr>
              <a:endParaRPr sz="1600" b="1" i="0" u="none" strike="noStrike" cap="none" dirty="0">
                <a:solidFill>
                  <a:srgbClr val="30C2B2"/>
                </a:solidFill>
                <a:latin typeface="Bahnschrift" panose="020B0502040204020203" pitchFamily="34" charset="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C2B2"/>
                </a:buClr>
                <a:buSzPts val="1600"/>
                <a:buFont typeface="Arial"/>
                <a:buNone/>
              </a:pPr>
              <a:r>
                <a:rPr lang="de-CH" sz="16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Sum up to global estimates</a:t>
              </a:r>
              <a:endParaRPr dirty="0">
                <a:latin typeface="Bahnschrift" panose="020B0502040204020203" pitchFamily="34" charset="0"/>
              </a:endParaRPr>
            </a:p>
          </p:txBody>
        </p:sp>
        <p:sp>
          <p:nvSpPr>
            <p:cNvPr id="10" name="Google Shape;588;p31">
              <a:extLst>
                <a:ext uri="{FF2B5EF4-FFF2-40B4-BE49-F238E27FC236}">
                  <a16:creationId xmlns:a16="http://schemas.microsoft.com/office/drawing/2014/main" id="{93BCEED7-3641-9120-400D-10BC76F6FB6B}"/>
                </a:ext>
              </a:extLst>
            </p:cNvPr>
            <p:cNvSpPr txBox="1"/>
            <p:nvPr/>
          </p:nvSpPr>
          <p:spPr>
            <a:xfrm>
              <a:off x="2204626" y="4299583"/>
              <a:ext cx="23811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00"/>
                <a:buFont typeface="Arial"/>
                <a:buNone/>
              </a:pPr>
              <a:r>
                <a:rPr lang="de-CH" sz="72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5</a:t>
              </a:r>
              <a:endParaRPr sz="1400" b="0" i="0" u="none" strike="noStrike" cap="none" dirty="0">
                <a:solidFill>
                  <a:srgbClr val="000000"/>
                </a:solidFill>
                <a:latin typeface="Bahnschrift" panose="020B0502040204020203" pitchFamily="34" charset="0"/>
                <a:sym typeface="Arial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A6AF668-622B-B9CF-88EA-58F8E5C8B341}"/>
              </a:ext>
            </a:extLst>
          </p:cNvPr>
          <p:cNvSpPr/>
          <p:nvPr/>
        </p:nvSpPr>
        <p:spPr>
          <a:xfrm>
            <a:off x="6897033" y="6464125"/>
            <a:ext cx="24705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200" dirty="0">
                <a:solidFill>
                  <a:schemeClr val="tx2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altLang="de-DE" sz="1200" dirty="0" err="1">
                <a:solidFill>
                  <a:schemeClr val="tx2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GlaMBIE</a:t>
            </a:r>
            <a:r>
              <a:rPr lang="en-US" altLang="de-DE" sz="1200" dirty="0">
                <a:solidFill>
                  <a:schemeClr val="tx2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 Team (2025), Nature</a:t>
            </a:r>
            <a:endParaRPr lang="en-GB" sz="1200" dirty="0">
              <a:solidFill>
                <a:schemeClr val="tx2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874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oogle Shape;565;p31">
            <a:extLst>
              <a:ext uri="{FF2B5EF4-FFF2-40B4-BE49-F238E27FC236}">
                <a16:creationId xmlns:a16="http://schemas.microsoft.com/office/drawing/2014/main" id="{6BD24E26-7CF1-184F-BDEF-6B86CB287579}"/>
              </a:ext>
            </a:extLst>
          </p:cNvPr>
          <p:cNvCxnSpPr/>
          <p:nvPr/>
        </p:nvCxnSpPr>
        <p:spPr>
          <a:xfrm>
            <a:off x="292100" y="863600"/>
            <a:ext cx="10998200" cy="0"/>
          </a:xfrm>
          <a:prstGeom prst="straightConnector1">
            <a:avLst/>
          </a:prstGeom>
          <a:noFill/>
          <a:ln w="25400" cap="flat" cmpd="sng">
            <a:solidFill>
              <a:srgbClr val="98E1D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D0CEA0F6-4049-972D-4F01-090BE3D26289}"/>
              </a:ext>
            </a:extLst>
          </p:cNvPr>
          <p:cNvSpPr txBox="1">
            <a:spLocks/>
          </p:cNvSpPr>
          <p:nvPr/>
        </p:nvSpPr>
        <p:spPr>
          <a:xfrm>
            <a:off x="287681" y="223932"/>
            <a:ext cx="11036354" cy="622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>
              <a:spcBef>
                <a:spcPts val="0"/>
              </a:spcBef>
              <a:buClr>
                <a:srgbClr val="1373BA"/>
              </a:buClr>
              <a:buSzPts val="3200"/>
            </a:pPr>
            <a:r>
              <a:rPr lang="en-US" sz="3000" b="1" dirty="0" err="1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GlaMBIE</a:t>
            </a:r>
            <a:r>
              <a:rPr lang="en-US" sz="3000" b="1" dirty="0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: Differences between data sources</a:t>
            </a:r>
            <a:endParaRPr lang="en-GB" sz="3000" b="1" dirty="0">
              <a:solidFill>
                <a:srgbClr val="1F4E79"/>
              </a:solidFill>
              <a:latin typeface="Bahnschrift" panose="020B0502040204020203" pitchFamily="34" charset="0"/>
              <a:cs typeface="Arial"/>
            </a:endParaRPr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ACF337A4-7969-528B-ED3D-84C2196452B0}"/>
              </a:ext>
            </a:extLst>
          </p:cNvPr>
          <p:cNvSpPr/>
          <p:nvPr/>
        </p:nvSpPr>
        <p:spPr>
          <a:xfrm>
            <a:off x="9777514" y="109279"/>
            <a:ext cx="1941951" cy="852140"/>
          </a:xfrm>
          <a:prstGeom prst="ellipse">
            <a:avLst/>
          </a:prstGeom>
          <a:solidFill>
            <a:srgbClr val="00B19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Differences between sources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2BA174-2BCC-8F41-988B-7BE514C791B0}"/>
              </a:ext>
            </a:extLst>
          </p:cNvPr>
          <p:cNvSpPr>
            <a:spLocks noGrp="1"/>
          </p:cNvSpPr>
          <p:nvPr/>
        </p:nvSpPr>
        <p:spPr>
          <a:xfrm>
            <a:off x="6686226" y="1314508"/>
            <a:ext cx="5208293" cy="2628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A97D9"/>
                </a:solidFill>
                <a:latin typeface="Filson Pro Bold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0" dirty="0">
              <a:solidFill>
                <a:srgbClr val="1F4E79"/>
              </a:solidFill>
              <a:latin typeface="Bahnschrift" panose="020B0502040204020203" pitchFamily="34" charset="0"/>
            </a:endParaRPr>
          </a:p>
          <a:p>
            <a:r>
              <a:rPr lang="en-US" sz="2400" b="0" dirty="0">
                <a:solidFill>
                  <a:srgbClr val="1F4E79"/>
                </a:solidFill>
                <a:latin typeface="Bahnschrift" panose="020B0502040204020203" pitchFamily="34" charset="0"/>
              </a:rPr>
              <a:t>Not all methods available for all regions</a:t>
            </a:r>
          </a:p>
          <a:p>
            <a:r>
              <a:rPr lang="en-US" sz="2400" b="0" dirty="0">
                <a:solidFill>
                  <a:srgbClr val="1F4E79"/>
                </a:solidFill>
                <a:latin typeface="Bahnschrift" panose="020B0502040204020203" pitchFamily="34" charset="0"/>
              </a:rPr>
              <a:t>DEM diff. more negative than Altimetry </a:t>
            </a:r>
            <a:r>
              <a:rPr lang="en-US" sz="2400" dirty="0">
                <a:solidFill>
                  <a:schemeClr val="accent1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1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GlaMBIE</a:t>
            </a:r>
            <a:r>
              <a:rPr lang="en-US" sz="2400" dirty="0">
                <a:solidFill>
                  <a:schemeClr val="accent1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2.0</a:t>
            </a:r>
          </a:p>
          <a:p>
            <a:r>
              <a:rPr lang="en-US" sz="2400" b="0" dirty="0">
                <a:solidFill>
                  <a:srgbClr val="1F4E79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Some regions are more challenging (e.g.</a:t>
            </a:r>
            <a:r>
              <a:rPr lang="en-CH" sz="2400" b="0" dirty="0">
                <a:solidFill>
                  <a:srgbClr val="1F4E79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,</a:t>
            </a:r>
            <a:r>
              <a:rPr lang="en-US" sz="2400" b="0" dirty="0">
                <a:solidFill>
                  <a:srgbClr val="1F4E79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Antarctic and Subantarctic Islands)</a:t>
            </a:r>
          </a:p>
          <a:p>
            <a:endParaRPr lang="en-US" sz="2400" b="0" dirty="0">
              <a:solidFill>
                <a:srgbClr val="1F4E79"/>
              </a:solidFill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endParaRPr lang="en-US" sz="2400" b="0" dirty="0">
              <a:solidFill>
                <a:srgbClr val="1F4E79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606523-2C41-667E-3D05-1DC4A7CE2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7681" y="4684182"/>
            <a:ext cx="5891438" cy="1435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CB24DA-2CF7-A6C7-FB10-9D1A1332F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581" y="2915275"/>
            <a:ext cx="5980240" cy="150432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B4DA38-DBDA-70D9-4822-8BDE9AD176E5}"/>
              </a:ext>
            </a:extLst>
          </p:cNvPr>
          <p:cNvSpPr>
            <a:spLocks noGrp="1"/>
          </p:cNvSpPr>
          <p:nvPr/>
        </p:nvSpPr>
        <p:spPr>
          <a:xfrm>
            <a:off x="2916793" y="4040038"/>
            <a:ext cx="1988582" cy="51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A97D9"/>
                </a:solidFill>
                <a:latin typeface="Filson Pro Bold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0" dirty="0">
                <a:solidFill>
                  <a:srgbClr val="1F4E79"/>
                </a:solidFill>
                <a:latin typeface="Bahnschrift" panose="020B0502040204020203" pitchFamily="34" charset="0"/>
              </a:rPr>
              <a:t>Southern Andes</a:t>
            </a:r>
            <a:endParaRPr lang="en-US" sz="1900" b="0" dirty="0">
              <a:solidFill>
                <a:srgbClr val="1F4E79"/>
              </a:solidFill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endParaRPr lang="en-US" sz="1900" b="0" dirty="0">
              <a:solidFill>
                <a:srgbClr val="1F4E79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0D6BEF-CE55-A330-193A-ABE2A403A370}"/>
              </a:ext>
            </a:extLst>
          </p:cNvPr>
          <p:cNvSpPr>
            <a:spLocks noGrp="1"/>
          </p:cNvSpPr>
          <p:nvPr/>
        </p:nvSpPr>
        <p:spPr>
          <a:xfrm>
            <a:off x="2901627" y="5560671"/>
            <a:ext cx="2796242" cy="511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A97D9"/>
                </a:solidFill>
                <a:latin typeface="Filson Pro Bold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0" dirty="0">
                <a:solidFill>
                  <a:srgbClr val="1F4E79"/>
                </a:solidFill>
                <a:latin typeface="Bahnschrift" panose="020B0502040204020203" pitchFamily="34" charset="0"/>
              </a:rPr>
              <a:t>Antarctic &amp; Subantarctic islands</a:t>
            </a:r>
            <a:endParaRPr lang="en-US" sz="2400" b="0" dirty="0">
              <a:solidFill>
                <a:srgbClr val="1F4E79"/>
              </a:solidFill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endParaRPr lang="en-US" sz="2400" b="0" dirty="0">
              <a:solidFill>
                <a:srgbClr val="1F4E79"/>
              </a:solidFill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endParaRPr lang="en-US" sz="2400" b="0" dirty="0">
              <a:solidFill>
                <a:srgbClr val="1F4E79"/>
              </a:solidFill>
              <a:latin typeface="Bahnschrift" panose="020B050204020402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D98607-1512-0450-0B9D-DB16CC9786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273" y="1128858"/>
            <a:ext cx="5933598" cy="1504325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4A9830E-9DF4-CFF3-1583-767C8027928C}"/>
              </a:ext>
            </a:extLst>
          </p:cNvPr>
          <p:cNvSpPr>
            <a:spLocks noGrp="1"/>
          </p:cNvSpPr>
          <p:nvPr/>
        </p:nvSpPr>
        <p:spPr>
          <a:xfrm>
            <a:off x="2916793" y="-1330330"/>
            <a:ext cx="1988582" cy="51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A97D9"/>
                </a:solidFill>
                <a:latin typeface="Filson Pro Bold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0" dirty="0">
                <a:solidFill>
                  <a:srgbClr val="1F4E79"/>
                </a:solidFill>
                <a:latin typeface="Bahnschrift" panose="020B0502040204020203" pitchFamily="34" charset="0"/>
              </a:rPr>
              <a:t>New Zealand</a:t>
            </a:r>
            <a:endParaRPr lang="en-US" sz="1900" b="0" dirty="0">
              <a:solidFill>
                <a:srgbClr val="1F4E79"/>
              </a:solidFill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endParaRPr lang="en-US" sz="1900" b="0" dirty="0">
              <a:solidFill>
                <a:srgbClr val="1F4E79"/>
              </a:solidFill>
              <a:latin typeface="Bahnschrift" panose="020B0502040204020203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F8F83E8-C45D-1556-21D9-E6BC71DD39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32" r="7500"/>
          <a:stretch>
            <a:fillRect/>
          </a:stretch>
        </p:blipFill>
        <p:spPr>
          <a:xfrm>
            <a:off x="315273" y="6107071"/>
            <a:ext cx="5933598" cy="206176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AFADFB-BA05-D662-CC53-46186CE4E1E3}"/>
              </a:ext>
            </a:extLst>
          </p:cNvPr>
          <p:cNvSpPr>
            <a:spLocks noGrp="1"/>
          </p:cNvSpPr>
          <p:nvPr/>
        </p:nvSpPr>
        <p:spPr>
          <a:xfrm>
            <a:off x="2916793" y="2097344"/>
            <a:ext cx="1988582" cy="51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A97D9"/>
                </a:solidFill>
                <a:latin typeface="Filson Pro Bold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0" dirty="0">
                <a:solidFill>
                  <a:srgbClr val="1F4E79"/>
                </a:solidFill>
                <a:latin typeface="Bahnschrift" panose="020B0502040204020203" pitchFamily="34" charset="0"/>
              </a:rPr>
              <a:t>New Zealand</a:t>
            </a:r>
            <a:endParaRPr lang="en-US" sz="1900" b="0" dirty="0">
              <a:solidFill>
                <a:srgbClr val="1F4E79"/>
              </a:solidFill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endParaRPr lang="en-US" sz="1900" b="0" dirty="0">
              <a:solidFill>
                <a:srgbClr val="1F4E79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46C2EE-84EE-AE30-8E76-822B1A5A3088}"/>
              </a:ext>
            </a:extLst>
          </p:cNvPr>
          <p:cNvSpPr txBox="1"/>
          <p:nvPr/>
        </p:nvSpPr>
        <p:spPr>
          <a:xfrm>
            <a:off x="6400801" y="4445304"/>
            <a:ext cx="5540340" cy="2215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CH" sz="1800" dirty="0">
                <a:solidFill>
                  <a:srgbClr val="1F4E79"/>
                </a:solidFill>
                <a:latin typeface="Arial" panose="020B0604020202020204" pitchFamily="34" charset="0"/>
              </a:rPr>
              <a:t>The </a:t>
            </a:r>
            <a:r>
              <a:rPr lang="en-CH" sz="1800" dirty="0" err="1">
                <a:solidFill>
                  <a:srgbClr val="1F4E79"/>
                </a:solidFill>
                <a:latin typeface="Arial" panose="020B0604020202020204" pitchFamily="34" charset="0"/>
              </a:rPr>
              <a:t>GlaMBIE</a:t>
            </a:r>
            <a:r>
              <a:rPr lang="en-CH" sz="1800" dirty="0">
                <a:solidFill>
                  <a:srgbClr val="1F4E79"/>
                </a:solidFill>
                <a:latin typeface="Arial" panose="020B0604020202020204" pitchFamily="34" charset="0"/>
              </a:rPr>
              <a:t> Team (2025), </a:t>
            </a:r>
            <a:r>
              <a:rPr lang="en-US" sz="1800" b="1" dirty="0">
                <a:solidFill>
                  <a:srgbClr val="00B19D"/>
                </a:solidFill>
                <a:latin typeface="Arial" panose="020B0604020202020204" pitchFamily="34" charset="0"/>
              </a:rPr>
              <a:t>Community estimate of global glacier mass changes from 2000 to 2023</a:t>
            </a:r>
            <a:r>
              <a:rPr lang="en-US" sz="1800" dirty="0">
                <a:solidFill>
                  <a:srgbClr val="1F4E79"/>
                </a:solidFill>
                <a:latin typeface="Arial" panose="020B0604020202020204" pitchFamily="34" charset="0"/>
              </a:rPr>
              <a:t>. Nature</a:t>
            </a:r>
            <a:r>
              <a:rPr lang="en-CH" sz="1800" dirty="0">
                <a:solidFill>
                  <a:srgbClr val="1F4E79"/>
                </a:solidFill>
                <a:latin typeface="Arial" panose="020B0604020202020204" pitchFamily="34" charset="0"/>
              </a:rPr>
              <a:t>. </a:t>
            </a:r>
            <a:r>
              <a:rPr lang="en-US" sz="1800" dirty="0">
                <a:solidFill>
                  <a:srgbClr val="1F4E79"/>
                </a:solidFill>
                <a:latin typeface="Arial" panose="020B0604020202020204" pitchFamily="34" charset="0"/>
              </a:rPr>
              <a:t>https://doi.org/10.1038/s41586-024-08545-z</a:t>
            </a:r>
            <a:r>
              <a:rPr lang="en-CH" sz="1800" dirty="0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endParaRPr lang="en-CH" sz="900" dirty="0">
              <a:solidFill>
                <a:srgbClr val="1F4E79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rgbClr val="1F4E79"/>
                </a:solidFill>
                <a:latin typeface="Arial" panose="020B0604020202020204" pitchFamily="34" charset="0"/>
              </a:rPr>
              <a:t>Zemp</a:t>
            </a:r>
            <a:r>
              <a:rPr lang="en-CH" sz="1800" dirty="0">
                <a:solidFill>
                  <a:srgbClr val="1F4E79"/>
                </a:solidFill>
                <a:latin typeface="Arial" panose="020B0604020202020204" pitchFamily="34" charset="0"/>
              </a:rPr>
              <a:t> et al.</a:t>
            </a:r>
            <a:r>
              <a:rPr lang="en-US" sz="1800" dirty="0">
                <a:solidFill>
                  <a:srgbClr val="1F4E79"/>
                </a:solidFill>
                <a:latin typeface="Arial" panose="020B0604020202020204" pitchFamily="34" charset="0"/>
              </a:rPr>
              <a:t> (2025), </a:t>
            </a:r>
            <a:r>
              <a:rPr lang="en-US" sz="1800" b="1" dirty="0">
                <a:solidFill>
                  <a:srgbClr val="00B19D"/>
                </a:solidFill>
                <a:latin typeface="Arial" panose="020B0604020202020204" pitchFamily="34" charset="0"/>
              </a:rPr>
              <a:t>Glacier monitoring from space is crucial, and at risk</a:t>
            </a:r>
            <a:r>
              <a:rPr lang="en-US" sz="1800" dirty="0">
                <a:solidFill>
                  <a:srgbClr val="1F4E79"/>
                </a:solidFill>
                <a:latin typeface="Arial" panose="020B0604020202020204" pitchFamily="34" charset="0"/>
              </a:rPr>
              <a:t>. Eos</a:t>
            </a:r>
            <a:r>
              <a:rPr lang="en-CH" sz="1800" dirty="0">
                <a:solidFill>
                  <a:srgbClr val="1F4E79"/>
                </a:solidFill>
                <a:latin typeface="Arial" panose="020B0604020202020204" pitchFamily="34" charset="0"/>
              </a:rPr>
              <a:t>. </a:t>
            </a:r>
            <a:r>
              <a:rPr lang="en-US" sz="1800" dirty="0">
                <a:solidFill>
                  <a:srgbClr val="1F4E79"/>
                </a:solidFill>
                <a:latin typeface="Arial" panose="020B0604020202020204" pitchFamily="34" charset="0"/>
              </a:rPr>
              <a:t>https://doi.org/10.1029/2025EO250290</a:t>
            </a:r>
            <a:endParaRPr lang="en-CH" sz="1800" dirty="0">
              <a:solidFill>
                <a:srgbClr val="1F4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387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CCFE9-80DC-7F85-3B56-4EA32B357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9D1962-5451-AF82-676C-5C2053E5C1B4}"/>
              </a:ext>
            </a:extLst>
          </p:cNvPr>
          <p:cNvSpPr/>
          <p:nvPr/>
        </p:nvSpPr>
        <p:spPr>
          <a:xfrm>
            <a:off x="6647411" y="3837412"/>
            <a:ext cx="5207129" cy="2490817"/>
          </a:xfrm>
          <a:prstGeom prst="roundRect">
            <a:avLst>
              <a:gd name="adj" fmla="val 10800"/>
            </a:avLst>
          </a:prstGeom>
          <a:solidFill>
            <a:srgbClr val="FEE49E"/>
          </a:solidFill>
          <a:ln w="25400" cap="flat">
            <a:solidFill>
              <a:srgbClr val="FEE4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6C76BE5-2A9B-5A95-89C9-881A7C5DABBC}"/>
              </a:ext>
            </a:extLst>
          </p:cNvPr>
          <p:cNvSpPr/>
          <p:nvPr/>
        </p:nvSpPr>
        <p:spPr>
          <a:xfrm>
            <a:off x="6651172" y="4733723"/>
            <a:ext cx="5207129" cy="1862196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 w="25400" cap="flat">
            <a:solidFill>
              <a:srgbClr val="FEE4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EE11DE-4C0C-990C-5AF8-89B00FB54444}"/>
              </a:ext>
            </a:extLst>
          </p:cNvPr>
          <p:cNvSpPr/>
          <p:nvPr/>
        </p:nvSpPr>
        <p:spPr>
          <a:xfrm>
            <a:off x="6647412" y="896862"/>
            <a:ext cx="5207129" cy="2615497"/>
          </a:xfrm>
          <a:prstGeom prst="roundRect">
            <a:avLst>
              <a:gd name="adj" fmla="val 10800"/>
            </a:avLst>
          </a:prstGeom>
          <a:solidFill>
            <a:srgbClr val="E5696B"/>
          </a:solidFill>
          <a:ln w="25400" cap="flat">
            <a:solidFill>
              <a:srgbClr val="E5696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F4EC7E-98EC-C1E9-8FDD-962E983F0195}"/>
              </a:ext>
            </a:extLst>
          </p:cNvPr>
          <p:cNvSpPr/>
          <p:nvPr/>
        </p:nvSpPr>
        <p:spPr>
          <a:xfrm>
            <a:off x="6647412" y="1793173"/>
            <a:ext cx="5207129" cy="1862196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 w="25400" cap="flat">
            <a:solidFill>
              <a:srgbClr val="E5696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6D1A5C8-DB35-3A71-3210-A1053D6C44A4}"/>
              </a:ext>
            </a:extLst>
          </p:cNvPr>
          <p:cNvSpPr/>
          <p:nvPr/>
        </p:nvSpPr>
        <p:spPr>
          <a:xfrm>
            <a:off x="366357" y="896862"/>
            <a:ext cx="5969915" cy="5649049"/>
          </a:xfrm>
          <a:prstGeom prst="roundRect">
            <a:avLst>
              <a:gd name="adj" fmla="val 5045"/>
            </a:avLst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2ADC014-535B-F82F-C88E-F4C1A7C17AA8}"/>
              </a:ext>
            </a:extLst>
          </p:cNvPr>
          <p:cNvSpPr/>
          <p:nvPr/>
        </p:nvSpPr>
        <p:spPr>
          <a:xfrm>
            <a:off x="366357" y="2394857"/>
            <a:ext cx="5969915" cy="4201062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06F7D-1751-CDB8-C441-68CA1260A77E}"/>
              </a:ext>
            </a:extLst>
          </p:cNvPr>
          <p:cNvSpPr txBox="1"/>
          <p:nvPr/>
        </p:nvSpPr>
        <p:spPr>
          <a:xfrm>
            <a:off x="457039" y="141247"/>
            <a:ext cx="919859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b="1" kern="1200" dirty="0">
                <a:solidFill>
                  <a:srgbClr val="1F4E79"/>
                </a:solidFill>
                <a:latin typeface="Bahnschrift" panose="020B0502040204020203" pitchFamily="34" charset="0"/>
                <a:ea typeface="+mj-ea"/>
              </a:rPr>
              <a:t>What is </a:t>
            </a:r>
            <a:r>
              <a:rPr lang="en-GB" sz="3200" b="1" kern="1200" dirty="0" err="1">
                <a:solidFill>
                  <a:srgbClr val="1F4E79"/>
                </a:solidFill>
                <a:latin typeface="Bahnschrift" panose="020B0502040204020203" pitchFamily="34" charset="0"/>
                <a:ea typeface="+mj-ea"/>
              </a:rPr>
              <a:t>GlaMBIE</a:t>
            </a:r>
            <a:r>
              <a:rPr lang="en-CH" sz="3200" b="1" kern="1200" dirty="0">
                <a:solidFill>
                  <a:srgbClr val="1F4E79"/>
                </a:solidFill>
                <a:latin typeface="Bahnschrift" panose="020B0502040204020203" pitchFamily="34" charset="0"/>
                <a:ea typeface="+mj-ea"/>
              </a:rPr>
              <a:t>-2 ?</a:t>
            </a:r>
            <a:endParaRPr lang="en-GB" sz="3200" b="1" kern="1200" dirty="0">
              <a:solidFill>
                <a:srgbClr val="1F4E79"/>
              </a:solidFill>
              <a:latin typeface="Bahnschrift" panose="020B0502040204020203" pitchFamily="34" charset="0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FD36E-DB4A-63D1-5AF9-4453A30D3045}"/>
              </a:ext>
            </a:extLst>
          </p:cNvPr>
          <p:cNvSpPr txBox="1"/>
          <p:nvPr/>
        </p:nvSpPr>
        <p:spPr>
          <a:xfrm>
            <a:off x="725649" y="1230362"/>
            <a:ext cx="559895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Core activity: </a:t>
            </a:r>
            <a:r>
              <a:rPr lang="en-GB" dirty="0">
                <a:latin typeface="Bahnschrift" panose="020B0502040204020203" pitchFamily="34" charset="0"/>
              </a:rPr>
              <a:t>Updated Mass Balance Assessment (Regional + Global)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Bahnschrift" panose="020B0502040204020203" pitchFamily="34" charset="0"/>
              <a:sym typeface="Arial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5DBAADBF-0FAE-E60B-398E-ADAB83E4C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760" y="2583859"/>
            <a:ext cx="4765546" cy="382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9C6EA0-EDBD-4733-A07E-41C02534439E}"/>
              </a:ext>
            </a:extLst>
          </p:cNvPr>
          <p:cNvSpPr txBox="1"/>
          <p:nvPr/>
        </p:nvSpPr>
        <p:spPr>
          <a:xfrm>
            <a:off x="6897849" y="970227"/>
            <a:ext cx="438344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Pilot 1: </a:t>
            </a:r>
            <a:r>
              <a:rPr lang="en-GB" dirty="0">
                <a:latin typeface="Bahnschrift" panose="020B0502040204020203" pitchFamily="34" charset="0"/>
              </a:rPr>
              <a:t>Explore s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ystematic differences between methods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CBC792-D74D-6E78-60D1-BB4446D0CE61}"/>
              </a:ext>
            </a:extLst>
          </p:cNvPr>
          <p:cNvSpPr txBox="1"/>
          <p:nvPr/>
        </p:nvSpPr>
        <p:spPr>
          <a:xfrm>
            <a:off x="6908798" y="3876716"/>
            <a:ext cx="438344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Pilot 2: 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Increase temporal and spatial resolution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107D50-7129-E47B-BAD4-82C9FF36C3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365" y="1959815"/>
            <a:ext cx="1923219" cy="1528912"/>
          </a:xfrm>
          <a:prstGeom prst="rect">
            <a:avLst/>
          </a:prstGeom>
        </p:spPr>
      </p:pic>
      <p:pic>
        <p:nvPicPr>
          <p:cNvPr id="19" name="image2.png">
            <a:extLst>
              <a:ext uri="{FF2B5EF4-FFF2-40B4-BE49-F238E27FC236}">
                <a16:creationId xmlns:a16="http://schemas.microsoft.com/office/drawing/2014/main" id="{4AE89B8D-1209-77C3-A6B9-4A3F75301327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79066" y="4814376"/>
            <a:ext cx="3046218" cy="172266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448562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5" grpId="0" animBg="1"/>
      <p:bldP spid="17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9DCFE-C707-46B0-58E3-A24514C39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8DF9E-18E9-8E39-C26C-0DA03F550DA4}"/>
              </a:ext>
            </a:extLst>
          </p:cNvPr>
          <p:cNvSpPr/>
          <p:nvPr/>
        </p:nvSpPr>
        <p:spPr>
          <a:xfrm>
            <a:off x="6647411" y="3837412"/>
            <a:ext cx="5207129" cy="2490817"/>
          </a:xfrm>
          <a:prstGeom prst="roundRect">
            <a:avLst>
              <a:gd name="adj" fmla="val 10800"/>
            </a:avLst>
          </a:prstGeom>
          <a:solidFill>
            <a:srgbClr val="FEE49E"/>
          </a:solidFill>
          <a:ln w="25400" cap="flat">
            <a:solidFill>
              <a:srgbClr val="FEE4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20ACA2-83B2-4D91-0485-86A7BD4490EA}"/>
              </a:ext>
            </a:extLst>
          </p:cNvPr>
          <p:cNvSpPr/>
          <p:nvPr/>
        </p:nvSpPr>
        <p:spPr>
          <a:xfrm>
            <a:off x="6651172" y="4733723"/>
            <a:ext cx="5207129" cy="1862196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 w="25400" cap="flat">
            <a:solidFill>
              <a:srgbClr val="FEE4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FB989C-0A32-4ABB-7BD9-B772E22A9243}"/>
              </a:ext>
            </a:extLst>
          </p:cNvPr>
          <p:cNvSpPr/>
          <p:nvPr/>
        </p:nvSpPr>
        <p:spPr>
          <a:xfrm>
            <a:off x="6647412" y="896862"/>
            <a:ext cx="5207129" cy="2615497"/>
          </a:xfrm>
          <a:prstGeom prst="roundRect">
            <a:avLst>
              <a:gd name="adj" fmla="val 10800"/>
            </a:avLst>
          </a:prstGeom>
          <a:solidFill>
            <a:srgbClr val="E5696B"/>
          </a:solidFill>
          <a:ln w="25400" cap="flat">
            <a:solidFill>
              <a:srgbClr val="E5696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920E41D-2553-124C-2EC3-E88AE8DE15E4}"/>
              </a:ext>
            </a:extLst>
          </p:cNvPr>
          <p:cNvSpPr/>
          <p:nvPr/>
        </p:nvSpPr>
        <p:spPr>
          <a:xfrm>
            <a:off x="6647412" y="1793173"/>
            <a:ext cx="5207129" cy="1862196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 w="25400" cap="flat">
            <a:solidFill>
              <a:srgbClr val="E5696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B01A10A-4C14-412B-2C06-3926E52C13A3}"/>
              </a:ext>
            </a:extLst>
          </p:cNvPr>
          <p:cNvSpPr/>
          <p:nvPr/>
        </p:nvSpPr>
        <p:spPr>
          <a:xfrm>
            <a:off x="366357" y="896862"/>
            <a:ext cx="5969915" cy="5649049"/>
          </a:xfrm>
          <a:prstGeom prst="roundRect">
            <a:avLst>
              <a:gd name="adj" fmla="val 5045"/>
            </a:avLst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3C782E7-ED97-61BE-12CF-F83A2C780ADA}"/>
              </a:ext>
            </a:extLst>
          </p:cNvPr>
          <p:cNvSpPr/>
          <p:nvPr/>
        </p:nvSpPr>
        <p:spPr>
          <a:xfrm>
            <a:off x="366357" y="2394857"/>
            <a:ext cx="5969915" cy="4201062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B6C6C9-CEBF-AE32-335C-94C3EB6FEF4A}"/>
              </a:ext>
            </a:extLst>
          </p:cNvPr>
          <p:cNvSpPr txBox="1"/>
          <p:nvPr/>
        </p:nvSpPr>
        <p:spPr>
          <a:xfrm>
            <a:off x="725649" y="1230362"/>
            <a:ext cx="559895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Core activity: </a:t>
            </a:r>
            <a:r>
              <a:rPr lang="en-GB" dirty="0">
                <a:latin typeface="Bahnschrift" panose="020B0502040204020203" pitchFamily="34" charset="0"/>
              </a:rPr>
              <a:t>Updated Mass Balance Assessment (Regional + Global)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Bahnschrift" panose="020B0502040204020203" pitchFamily="34" charset="0"/>
              <a:sym typeface="Arial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BA971746-5F03-6E4D-D0A3-50F4D62C0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54" y="2794187"/>
            <a:ext cx="4241187" cy="340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D9D650-2A58-7B87-A618-34E4421CABA8}"/>
              </a:ext>
            </a:extLst>
          </p:cNvPr>
          <p:cNvSpPr txBox="1"/>
          <p:nvPr/>
        </p:nvSpPr>
        <p:spPr>
          <a:xfrm>
            <a:off x="6897849" y="970227"/>
            <a:ext cx="438344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Pilot 1: </a:t>
            </a:r>
            <a:r>
              <a:rPr lang="en-GB" dirty="0">
                <a:latin typeface="Bahnschrift" panose="020B0502040204020203" pitchFamily="34" charset="0"/>
              </a:rPr>
              <a:t>Explore s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ystematic differences between methods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0DD54-4D29-C30E-1E45-4251B0961A4A}"/>
              </a:ext>
            </a:extLst>
          </p:cNvPr>
          <p:cNvSpPr txBox="1"/>
          <p:nvPr/>
        </p:nvSpPr>
        <p:spPr>
          <a:xfrm>
            <a:off x="6908798" y="3876716"/>
            <a:ext cx="438344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Pilot 2: 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Increase temporal and spatial resolution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D278F1-0B70-D52C-7212-66DABA7550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365" y="1959815"/>
            <a:ext cx="1923219" cy="1528912"/>
          </a:xfrm>
          <a:prstGeom prst="rect">
            <a:avLst/>
          </a:prstGeom>
        </p:spPr>
      </p:pic>
      <p:pic>
        <p:nvPicPr>
          <p:cNvPr id="19" name="image2.png">
            <a:extLst>
              <a:ext uri="{FF2B5EF4-FFF2-40B4-BE49-F238E27FC236}">
                <a16:creationId xmlns:a16="http://schemas.microsoft.com/office/drawing/2014/main" id="{B0950B55-A12D-2B56-3D60-DBC76E3F15B7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79066" y="4814376"/>
            <a:ext cx="3046218" cy="1722662"/>
          </a:xfrm>
          <a:prstGeom prst="rect">
            <a:avLst/>
          </a:prstGeom>
          <a:ln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A20DA7-985C-4EC6-C313-50A94D226039}"/>
              </a:ext>
            </a:extLst>
          </p:cNvPr>
          <p:cNvSpPr/>
          <p:nvPr/>
        </p:nvSpPr>
        <p:spPr>
          <a:xfrm>
            <a:off x="571500" y="2598911"/>
            <a:ext cx="5412266" cy="3785650"/>
          </a:xfrm>
          <a:prstGeom prst="rect">
            <a:avLst/>
          </a:prstGeom>
          <a:solidFill>
            <a:srgbClr val="FE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Contribute?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Bahnschrift" panose="020B0502040204020203" pitchFamily="34" charset="0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Submit Data: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Mass &amp; elevation change data at regional level (full GTN-G region)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Active contributions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to topics such as uncertainty estimation, glacier area change, density conversion and data combination workflow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9200E2-ECDE-AC7B-3C43-3EA97DC29D73}"/>
              </a:ext>
            </a:extLst>
          </p:cNvPr>
          <p:cNvSpPr txBox="1"/>
          <p:nvPr/>
        </p:nvSpPr>
        <p:spPr>
          <a:xfrm>
            <a:off x="457039" y="141247"/>
            <a:ext cx="919859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b="1" kern="1200" dirty="0">
                <a:solidFill>
                  <a:srgbClr val="1F4E79"/>
                </a:solidFill>
                <a:latin typeface="Bahnschrift" panose="020B0502040204020203" pitchFamily="34" charset="0"/>
                <a:ea typeface="+mj-ea"/>
              </a:rPr>
              <a:t>What is </a:t>
            </a:r>
            <a:r>
              <a:rPr lang="en-GB" sz="3200" b="1" kern="1200" dirty="0" err="1">
                <a:solidFill>
                  <a:srgbClr val="1F4E79"/>
                </a:solidFill>
                <a:latin typeface="Bahnschrift" panose="020B0502040204020203" pitchFamily="34" charset="0"/>
                <a:ea typeface="+mj-ea"/>
              </a:rPr>
              <a:t>GlaMBIE</a:t>
            </a:r>
            <a:r>
              <a:rPr lang="en-CH" sz="3200" b="1" kern="1200" dirty="0">
                <a:solidFill>
                  <a:srgbClr val="1F4E79"/>
                </a:solidFill>
                <a:latin typeface="Bahnschrift" panose="020B0502040204020203" pitchFamily="34" charset="0"/>
                <a:ea typeface="+mj-ea"/>
              </a:rPr>
              <a:t>-2 ?</a:t>
            </a:r>
            <a:endParaRPr lang="en-GB" sz="3200" b="1" kern="1200" dirty="0">
              <a:solidFill>
                <a:srgbClr val="1F4E79"/>
              </a:solidFill>
              <a:latin typeface="Bahnschrift" panose="020B0502040204020203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2589004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6B6B2-81AB-4C19-9DB9-016A01AD7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FFEDB4-136B-DAA0-3F0F-38FE11ED54F5}"/>
              </a:ext>
            </a:extLst>
          </p:cNvPr>
          <p:cNvSpPr/>
          <p:nvPr/>
        </p:nvSpPr>
        <p:spPr>
          <a:xfrm>
            <a:off x="6647411" y="3837412"/>
            <a:ext cx="5207129" cy="2490817"/>
          </a:xfrm>
          <a:prstGeom prst="roundRect">
            <a:avLst>
              <a:gd name="adj" fmla="val 10800"/>
            </a:avLst>
          </a:prstGeom>
          <a:solidFill>
            <a:srgbClr val="FEE49E"/>
          </a:solidFill>
          <a:ln w="25400" cap="flat">
            <a:solidFill>
              <a:srgbClr val="FEE4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B4510F1-B9D9-5DCF-7584-4D73C931AB43}"/>
              </a:ext>
            </a:extLst>
          </p:cNvPr>
          <p:cNvSpPr/>
          <p:nvPr/>
        </p:nvSpPr>
        <p:spPr>
          <a:xfrm>
            <a:off x="6651172" y="4733723"/>
            <a:ext cx="5207129" cy="1862196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 w="25400" cap="flat">
            <a:solidFill>
              <a:srgbClr val="FEE4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000755-59EE-63AF-70E1-56AA54A2A9C8}"/>
              </a:ext>
            </a:extLst>
          </p:cNvPr>
          <p:cNvSpPr/>
          <p:nvPr/>
        </p:nvSpPr>
        <p:spPr>
          <a:xfrm>
            <a:off x="6647412" y="896862"/>
            <a:ext cx="5207129" cy="2615497"/>
          </a:xfrm>
          <a:prstGeom prst="roundRect">
            <a:avLst>
              <a:gd name="adj" fmla="val 10800"/>
            </a:avLst>
          </a:prstGeom>
          <a:solidFill>
            <a:srgbClr val="E5696B"/>
          </a:solidFill>
          <a:ln w="25400" cap="flat">
            <a:solidFill>
              <a:srgbClr val="E5696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013F25-14C8-AA66-B2DE-CC59BE852240}"/>
              </a:ext>
            </a:extLst>
          </p:cNvPr>
          <p:cNvSpPr/>
          <p:nvPr/>
        </p:nvSpPr>
        <p:spPr>
          <a:xfrm>
            <a:off x="6647412" y="1793173"/>
            <a:ext cx="5207129" cy="1862196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 w="25400" cap="flat">
            <a:solidFill>
              <a:srgbClr val="E5696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6BBF02-CB53-6997-8720-35C8635B4778}"/>
              </a:ext>
            </a:extLst>
          </p:cNvPr>
          <p:cNvSpPr/>
          <p:nvPr/>
        </p:nvSpPr>
        <p:spPr>
          <a:xfrm>
            <a:off x="366357" y="896862"/>
            <a:ext cx="5969915" cy="5649049"/>
          </a:xfrm>
          <a:prstGeom prst="roundRect">
            <a:avLst>
              <a:gd name="adj" fmla="val 5045"/>
            </a:avLst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767C2F-A169-BCC5-2053-F99A1A891D67}"/>
              </a:ext>
            </a:extLst>
          </p:cNvPr>
          <p:cNvSpPr/>
          <p:nvPr/>
        </p:nvSpPr>
        <p:spPr>
          <a:xfrm>
            <a:off x="366357" y="2394857"/>
            <a:ext cx="5969915" cy="4201062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55D5E-C9D0-3255-7C77-DB2913166AB7}"/>
              </a:ext>
            </a:extLst>
          </p:cNvPr>
          <p:cNvSpPr txBox="1"/>
          <p:nvPr/>
        </p:nvSpPr>
        <p:spPr>
          <a:xfrm>
            <a:off x="725649" y="1230362"/>
            <a:ext cx="559895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Core activity: 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Updated Mass Balance Assessment</a:t>
            </a:r>
            <a:r>
              <a:rPr lang="en-GB" dirty="0">
                <a:latin typeface="Bahnschrift" panose="020B0502040204020203" pitchFamily="34" charset="0"/>
              </a:rPr>
              <a:t> (Regional + Global)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Bahnschrift" panose="020B0502040204020203" pitchFamily="34" charset="0"/>
              <a:sym typeface="Arial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AAAB008-B05E-EF89-B6C0-03BA046E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54" y="2794187"/>
            <a:ext cx="4241187" cy="340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5C534F-4A07-FD4B-121A-87BAB511355D}"/>
              </a:ext>
            </a:extLst>
          </p:cNvPr>
          <p:cNvSpPr txBox="1"/>
          <p:nvPr/>
        </p:nvSpPr>
        <p:spPr>
          <a:xfrm>
            <a:off x="6897849" y="970227"/>
            <a:ext cx="438344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Pilot 1: </a:t>
            </a:r>
            <a:r>
              <a:rPr lang="en-GB" dirty="0">
                <a:latin typeface="Bahnschrift" panose="020B0502040204020203" pitchFamily="34" charset="0"/>
              </a:rPr>
              <a:t>Explore s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ystematic differences between methods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2F4CEC-6934-E075-8E4D-5DC0FBCB0BE9}"/>
              </a:ext>
            </a:extLst>
          </p:cNvPr>
          <p:cNvSpPr txBox="1"/>
          <p:nvPr/>
        </p:nvSpPr>
        <p:spPr>
          <a:xfrm>
            <a:off x="6908798" y="3876716"/>
            <a:ext cx="438344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Pilot 2: 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Increase temporal and spatial resolution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D77CB5-DE31-A3A2-016F-FA8D831C5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365" y="1959815"/>
            <a:ext cx="1923219" cy="1528912"/>
          </a:xfrm>
          <a:prstGeom prst="rect">
            <a:avLst/>
          </a:prstGeom>
        </p:spPr>
      </p:pic>
      <p:pic>
        <p:nvPicPr>
          <p:cNvPr id="19" name="image2.png">
            <a:extLst>
              <a:ext uri="{FF2B5EF4-FFF2-40B4-BE49-F238E27FC236}">
                <a16:creationId xmlns:a16="http://schemas.microsoft.com/office/drawing/2014/main" id="{B92376B0-239D-B02B-E971-E770EFEFE8A3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79066" y="4814376"/>
            <a:ext cx="3046218" cy="1722662"/>
          </a:xfrm>
          <a:prstGeom prst="rect">
            <a:avLst/>
          </a:prstGeom>
          <a:ln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1C349D-A362-4C7F-B07B-A68860A0FB99}"/>
              </a:ext>
            </a:extLst>
          </p:cNvPr>
          <p:cNvSpPr/>
          <p:nvPr/>
        </p:nvSpPr>
        <p:spPr>
          <a:xfrm>
            <a:off x="571500" y="2598911"/>
            <a:ext cx="5412266" cy="3785650"/>
          </a:xfrm>
          <a:prstGeom prst="rect">
            <a:avLst/>
          </a:prstGeom>
          <a:solidFill>
            <a:srgbClr val="FE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Contribute?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Bahnschrift" panose="020B0502040204020203" pitchFamily="34" charset="0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Submit Data: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Mass &amp; elevation change data at regional level (full GTN-G region)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Active contributions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to topics such as uncertainty estimation, glacier area change, density conversion and data combination workflow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4DED5D-C8AF-48CF-2B15-7495513677F8}"/>
              </a:ext>
            </a:extLst>
          </p:cNvPr>
          <p:cNvSpPr/>
          <p:nvPr/>
        </p:nvSpPr>
        <p:spPr>
          <a:xfrm>
            <a:off x="6836433" y="1923282"/>
            <a:ext cx="4927794" cy="1569658"/>
          </a:xfrm>
          <a:prstGeom prst="rect">
            <a:avLst/>
          </a:prstGeom>
          <a:solidFill>
            <a:srgbClr val="FE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Contribute?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400" b="0" i="0" u="sng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Test data: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 Altimetry / DEM Differencing elevation change grids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+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ctive contribution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0E45CD-299F-01F0-5EEF-D29F31449331}"/>
              </a:ext>
            </a:extLst>
          </p:cNvPr>
          <p:cNvSpPr txBox="1"/>
          <p:nvPr/>
        </p:nvSpPr>
        <p:spPr>
          <a:xfrm>
            <a:off x="457039" y="141247"/>
            <a:ext cx="919859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b="1" kern="1200" dirty="0">
                <a:solidFill>
                  <a:srgbClr val="1F4E79"/>
                </a:solidFill>
                <a:latin typeface="Bahnschrift" panose="020B0502040204020203" pitchFamily="34" charset="0"/>
                <a:ea typeface="+mj-ea"/>
              </a:rPr>
              <a:t>What is </a:t>
            </a:r>
            <a:r>
              <a:rPr lang="en-GB" sz="3200" b="1" kern="1200" dirty="0" err="1">
                <a:solidFill>
                  <a:srgbClr val="1F4E79"/>
                </a:solidFill>
                <a:latin typeface="Bahnschrift" panose="020B0502040204020203" pitchFamily="34" charset="0"/>
                <a:ea typeface="+mj-ea"/>
              </a:rPr>
              <a:t>GlaMBIE</a:t>
            </a:r>
            <a:r>
              <a:rPr lang="en-CH" sz="3200" b="1" kern="1200" dirty="0">
                <a:solidFill>
                  <a:srgbClr val="1F4E79"/>
                </a:solidFill>
                <a:latin typeface="Bahnschrift" panose="020B0502040204020203" pitchFamily="34" charset="0"/>
                <a:ea typeface="+mj-ea"/>
              </a:rPr>
              <a:t>-2 ?</a:t>
            </a:r>
            <a:endParaRPr lang="en-GB" sz="3200" b="1" kern="1200" dirty="0">
              <a:solidFill>
                <a:srgbClr val="1F4E79"/>
              </a:solidFill>
              <a:latin typeface="Bahnschrift" panose="020B0502040204020203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9524478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16475-EFC8-571B-BD3C-C2CB1E0A1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308435-8BC6-DBCC-ACC0-8FF34A3D3B33}"/>
              </a:ext>
            </a:extLst>
          </p:cNvPr>
          <p:cNvSpPr/>
          <p:nvPr/>
        </p:nvSpPr>
        <p:spPr>
          <a:xfrm>
            <a:off x="6647411" y="3837412"/>
            <a:ext cx="5207129" cy="2490817"/>
          </a:xfrm>
          <a:prstGeom prst="roundRect">
            <a:avLst>
              <a:gd name="adj" fmla="val 10800"/>
            </a:avLst>
          </a:prstGeom>
          <a:solidFill>
            <a:srgbClr val="FEE49E"/>
          </a:solidFill>
          <a:ln w="25400" cap="flat">
            <a:solidFill>
              <a:srgbClr val="FEE4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B27C94-54B3-19EC-9238-6834797E8C7B}"/>
              </a:ext>
            </a:extLst>
          </p:cNvPr>
          <p:cNvSpPr/>
          <p:nvPr/>
        </p:nvSpPr>
        <p:spPr>
          <a:xfrm>
            <a:off x="6651172" y="4733723"/>
            <a:ext cx="5207129" cy="1862196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 w="25400" cap="flat">
            <a:solidFill>
              <a:srgbClr val="FEE4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5FC060-87CB-FF01-66AB-8AE10AA5478F}"/>
              </a:ext>
            </a:extLst>
          </p:cNvPr>
          <p:cNvSpPr/>
          <p:nvPr/>
        </p:nvSpPr>
        <p:spPr>
          <a:xfrm>
            <a:off x="6647412" y="896862"/>
            <a:ext cx="5207129" cy="2615497"/>
          </a:xfrm>
          <a:prstGeom prst="roundRect">
            <a:avLst>
              <a:gd name="adj" fmla="val 10800"/>
            </a:avLst>
          </a:prstGeom>
          <a:solidFill>
            <a:srgbClr val="E5696B"/>
          </a:solidFill>
          <a:ln w="25400" cap="flat">
            <a:solidFill>
              <a:srgbClr val="E5696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FC468CB-2D21-CD61-B30A-CBB5CE617F76}"/>
              </a:ext>
            </a:extLst>
          </p:cNvPr>
          <p:cNvSpPr/>
          <p:nvPr/>
        </p:nvSpPr>
        <p:spPr>
          <a:xfrm>
            <a:off x="6647412" y="1793173"/>
            <a:ext cx="5207129" cy="1862196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 w="25400" cap="flat">
            <a:solidFill>
              <a:srgbClr val="E5696B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5A29BC-A07F-7A35-AB03-478D37457A4F}"/>
              </a:ext>
            </a:extLst>
          </p:cNvPr>
          <p:cNvSpPr/>
          <p:nvPr/>
        </p:nvSpPr>
        <p:spPr>
          <a:xfrm>
            <a:off x="366357" y="896862"/>
            <a:ext cx="5969915" cy="5649049"/>
          </a:xfrm>
          <a:prstGeom prst="roundRect">
            <a:avLst>
              <a:gd name="adj" fmla="val 5045"/>
            </a:avLst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0EB76B-BC27-91B1-8A32-85847FA751CF}"/>
              </a:ext>
            </a:extLst>
          </p:cNvPr>
          <p:cNvSpPr/>
          <p:nvPr/>
        </p:nvSpPr>
        <p:spPr>
          <a:xfrm>
            <a:off x="366357" y="2394857"/>
            <a:ext cx="5969915" cy="4201062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A75C93-D6FC-D059-2D6B-4C11D140B58F}"/>
              </a:ext>
            </a:extLst>
          </p:cNvPr>
          <p:cNvSpPr txBox="1"/>
          <p:nvPr/>
        </p:nvSpPr>
        <p:spPr>
          <a:xfrm>
            <a:off x="725649" y="1230362"/>
            <a:ext cx="559895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Core activity: </a:t>
            </a:r>
            <a:r>
              <a:rPr lang="en-GB" dirty="0">
                <a:latin typeface="Bahnschrift" panose="020B0502040204020203" pitchFamily="34" charset="0"/>
              </a:rPr>
              <a:t>Updated Mass Balance Assessment (Regional + Global)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Bahnschrift" panose="020B0502040204020203" pitchFamily="34" charset="0"/>
              <a:sym typeface="Arial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CEDC183B-C9FB-C850-373F-E1C88A5A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54" y="2794187"/>
            <a:ext cx="4241187" cy="340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1F386-D8A8-1554-222F-ABCBC6B52F82}"/>
              </a:ext>
            </a:extLst>
          </p:cNvPr>
          <p:cNvSpPr txBox="1"/>
          <p:nvPr/>
        </p:nvSpPr>
        <p:spPr>
          <a:xfrm>
            <a:off x="6897849" y="970227"/>
            <a:ext cx="438344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Pilot 1: </a:t>
            </a:r>
            <a:r>
              <a:rPr lang="en-GB" dirty="0">
                <a:latin typeface="Bahnschrift" panose="020B0502040204020203" pitchFamily="34" charset="0"/>
              </a:rPr>
              <a:t>Explore s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ystematic differences between methods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38CF7A-100F-D0F2-37BD-CE9F99DCFD68}"/>
              </a:ext>
            </a:extLst>
          </p:cNvPr>
          <p:cNvSpPr txBox="1"/>
          <p:nvPr/>
        </p:nvSpPr>
        <p:spPr>
          <a:xfrm>
            <a:off x="6908798" y="3876716"/>
            <a:ext cx="438344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Pilot 2: 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Increase temporal and spatial resolution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D30E2B-7B60-9D6C-158B-C10155852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365" y="1959815"/>
            <a:ext cx="1923219" cy="1528912"/>
          </a:xfrm>
          <a:prstGeom prst="rect">
            <a:avLst/>
          </a:prstGeom>
        </p:spPr>
      </p:pic>
      <p:pic>
        <p:nvPicPr>
          <p:cNvPr id="19" name="image2.png">
            <a:extLst>
              <a:ext uri="{FF2B5EF4-FFF2-40B4-BE49-F238E27FC236}">
                <a16:creationId xmlns:a16="http://schemas.microsoft.com/office/drawing/2014/main" id="{B241C985-70CA-A82A-4CA6-131377C6A125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779066" y="4814376"/>
            <a:ext cx="3046218" cy="1722662"/>
          </a:xfrm>
          <a:prstGeom prst="rect">
            <a:avLst/>
          </a:prstGeom>
          <a:ln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AC28A4-7A3F-8E68-E4DA-11286B18D9C8}"/>
              </a:ext>
            </a:extLst>
          </p:cNvPr>
          <p:cNvSpPr/>
          <p:nvPr/>
        </p:nvSpPr>
        <p:spPr>
          <a:xfrm>
            <a:off x="571500" y="2598911"/>
            <a:ext cx="5412266" cy="3785650"/>
          </a:xfrm>
          <a:prstGeom prst="rect">
            <a:avLst/>
          </a:prstGeom>
          <a:solidFill>
            <a:srgbClr val="FE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Contribute?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Bahnschrift" panose="020B0502040204020203" pitchFamily="34" charset="0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Submit Data: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Mass &amp; elevation change data at regional level (full GTN-G region)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Active contributions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to topics such as uncertainty estimation, glacier area change, density conversion and data combination workflow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B1A949-7B90-DBCE-82E3-03B582DAB4B2}"/>
              </a:ext>
            </a:extLst>
          </p:cNvPr>
          <p:cNvSpPr/>
          <p:nvPr/>
        </p:nvSpPr>
        <p:spPr>
          <a:xfrm>
            <a:off x="6836433" y="1923282"/>
            <a:ext cx="4927794" cy="1569658"/>
          </a:xfrm>
          <a:prstGeom prst="rect">
            <a:avLst/>
          </a:prstGeom>
          <a:solidFill>
            <a:srgbClr val="FE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Contribute?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400" b="0" i="0" u="sng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Test data: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 Altimetry / DEM Differencing elevation change grids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+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A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ctive contribution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326A6-3D75-F0B7-9DE1-80D3DF886A0C}"/>
              </a:ext>
            </a:extLst>
          </p:cNvPr>
          <p:cNvSpPr/>
          <p:nvPr/>
        </p:nvSpPr>
        <p:spPr>
          <a:xfrm>
            <a:off x="6775017" y="4803490"/>
            <a:ext cx="4989210" cy="1722662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67BF26-06DD-439D-5382-96B72019AB3B}"/>
              </a:ext>
            </a:extLst>
          </p:cNvPr>
          <p:cNvSpPr/>
          <p:nvPr/>
        </p:nvSpPr>
        <p:spPr>
          <a:xfrm>
            <a:off x="6920594" y="4858726"/>
            <a:ext cx="4775579" cy="1569658"/>
          </a:xfrm>
          <a:prstGeom prst="rect">
            <a:avLst/>
          </a:prstGeom>
          <a:solidFill>
            <a:srgbClr val="FE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Contribute?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400" b="0" i="0" u="sng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Test data: 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Bahnschrift" panose="020B0502040204020203" pitchFamily="34" charset="0"/>
                <a:sym typeface="Arial"/>
              </a:rPr>
              <a:t>Glacier or basin-wide estimates OR monthly estimates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+ Active contribution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C9FEE-56E3-0580-1AC9-52C2881AE461}"/>
              </a:ext>
            </a:extLst>
          </p:cNvPr>
          <p:cNvSpPr txBox="1"/>
          <p:nvPr/>
        </p:nvSpPr>
        <p:spPr>
          <a:xfrm>
            <a:off x="457039" y="141247"/>
            <a:ext cx="919859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b="1" kern="1200" dirty="0">
                <a:solidFill>
                  <a:srgbClr val="1F4E79"/>
                </a:solidFill>
                <a:latin typeface="Bahnschrift" panose="020B0502040204020203" pitchFamily="34" charset="0"/>
                <a:ea typeface="+mj-ea"/>
              </a:rPr>
              <a:t>What is </a:t>
            </a:r>
            <a:r>
              <a:rPr lang="en-GB" sz="3200" b="1" kern="1200" dirty="0" err="1">
                <a:solidFill>
                  <a:srgbClr val="1F4E79"/>
                </a:solidFill>
                <a:latin typeface="Bahnschrift" panose="020B0502040204020203" pitchFamily="34" charset="0"/>
                <a:ea typeface="+mj-ea"/>
              </a:rPr>
              <a:t>GlaMBIE</a:t>
            </a:r>
            <a:r>
              <a:rPr lang="en-CH" sz="3200" b="1" kern="1200" dirty="0">
                <a:solidFill>
                  <a:srgbClr val="1F4E79"/>
                </a:solidFill>
                <a:latin typeface="Bahnschrift" panose="020B0502040204020203" pitchFamily="34" charset="0"/>
                <a:ea typeface="+mj-ea"/>
              </a:rPr>
              <a:t>-2 ?</a:t>
            </a:r>
            <a:endParaRPr lang="en-GB" sz="3200" b="1" kern="1200" dirty="0">
              <a:solidFill>
                <a:srgbClr val="1F4E79"/>
              </a:solidFill>
              <a:latin typeface="Bahnschrift" panose="020B0502040204020203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8245742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96A06-0E06-9EDB-AF02-E12E936EB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1213830-2DAD-E4CF-9030-23CE82D874BF}"/>
              </a:ext>
            </a:extLst>
          </p:cNvPr>
          <p:cNvSpPr txBox="1">
            <a:spLocks/>
          </p:cNvSpPr>
          <p:nvPr/>
        </p:nvSpPr>
        <p:spPr>
          <a:xfrm>
            <a:off x="258598" y="247892"/>
            <a:ext cx="8180926" cy="622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>
              <a:lnSpc>
                <a:spcPct val="100000"/>
              </a:lnSpc>
              <a:spcBef>
                <a:spcPts val="0"/>
              </a:spcBef>
            </a:pPr>
            <a:r>
              <a:rPr lang="en-CH" sz="4000" b="1" dirty="0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How to p</a:t>
            </a:r>
            <a:r>
              <a:rPr lang="en-US" sz="4000" b="1" dirty="0" err="1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articipate</a:t>
            </a:r>
            <a:r>
              <a:rPr lang="en-US" sz="3600" b="1" dirty="0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 in </a:t>
            </a:r>
            <a:r>
              <a:rPr lang="en-US" sz="4400" b="1" dirty="0" err="1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GlaMBIE</a:t>
            </a:r>
            <a:r>
              <a:rPr lang="en-CH" sz="4400" b="1" dirty="0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-2 ?</a:t>
            </a:r>
            <a:endParaRPr lang="en-GB" sz="3600" b="1" dirty="0">
              <a:solidFill>
                <a:srgbClr val="1F4E79"/>
              </a:solidFill>
              <a:latin typeface="Bahnschrift" panose="020B0502040204020203" pitchFamily="34" charset="0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B9E1D-6389-AFBB-CE83-F7D17976E3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0304" y="3184559"/>
            <a:ext cx="3347133" cy="3581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397EE1-A330-7967-1839-11F9153874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582" y="1442191"/>
            <a:ext cx="3107306" cy="310730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5C195E2-48C7-D986-189B-8D2A12A47892}"/>
              </a:ext>
            </a:extLst>
          </p:cNvPr>
          <p:cNvSpPr txBox="1">
            <a:spLocks/>
          </p:cNvSpPr>
          <p:nvPr/>
        </p:nvSpPr>
        <p:spPr>
          <a:xfrm>
            <a:off x="477133" y="905676"/>
            <a:ext cx="5618867" cy="4963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Register interest</a:t>
            </a:r>
            <a:endParaRPr lang="en-GB" sz="2400" b="1" dirty="0">
              <a:solidFill>
                <a:srgbClr val="1F4E79"/>
              </a:solidFill>
              <a:latin typeface="Bahnschrift" panose="020B0502040204020203" pitchFamily="34" charset="0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B2F9C5-1ACD-D50F-1AE9-09B6EE871F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531"/>
          <a:stretch>
            <a:fillRect/>
          </a:stretch>
        </p:blipFill>
        <p:spPr>
          <a:xfrm>
            <a:off x="8800562" y="70948"/>
            <a:ext cx="3249918" cy="3119928"/>
          </a:xfrm>
          <a:prstGeom prst="rect">
            <a:avLst/>
          </a:prstGeom>
        </p:spPr>
      </p:pic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31665DE5-B0AA-4E00-26C4-22935E96C91E}"/>
              </a:ext>
            </a:extLst>
          </p:cNvPr>
          <p:cNvSpPr/>
          <p:nvPr/>
        </p:nvSpPr>
        <p:spPr>
          <a:xfrm>
            <a:off x="6999549" y="3295650"/>
            <a:ext cx="2190836" cy="1705014"/>
          </a:xfrm>
          <a:prstGeom prst="ellipse">
            <a:avLst/>
          </a:prstGeom>
          <a:solidFill>
            <a:srgbClr val="E5696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Call for data and active participation</a:t>
            </a:r>
          </a:p>
        </p:txBody>
      </p:sp>
      <p:sp>
        <p:nvSpPr>
          <p:cNvPr id="9" name="Oval 8">
            <a:hlinkClick r:id="" action="ppaction://noaction"/>
            <a:extLst>
              <a:ext uri="{FF2B5EF4-FFF2-40B4-BE49-F238E27FC236}">
                <a16:creationId xmlns:a16="http://schemas.microsoft.com/office/drawing/2014/main" id="{86951F19-CDA2-83E3-81F3-A857EC16AC37}"/>
              </a:ext>
            </a:extLst>
          </p:cNvPr>
          <p:cNvSpPr/>
          <p:nvPr/>
        </p:nvSpPr>
        <p:spPr>
          <a:xfrm>
            <a:off x="6999549" y="5061371"/>
            <a:ext cx="2190836" cy="1705014"/>
          </a:xfrm>
          <a:prstGeom prst="ellipse">
            <a:avLst/>
          </a:prstGeom>
          <a:solidFill>
            <a:srgbClr val="FEE49E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Call for data and active participation</a:t>
            </a:r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3D84EF96-89A3-D39F-FC8C-E427C77A9EC7}"/>
              </a:ext>
            </a:extLst>
          </p:cNvPr>
          <p:cNvSpPr/>
          <p:nvPr/>
        </p:nvSpPr>
        <p:spPr>
          <a:xfrm>
            <a:off x="6752806" y="1147603"/>
            <a:ext cx="2684322" cy="1814673"/>
          </a:xfrm>
          <a:prstGeom prst="ellipse">
            <a:avLst/>
          </a:prstGeom>
          <a:solidFill>
            <a:srgbClr val="00B19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Data submission through </a:t>
            </a:r>
            <a:r>
              <a:rPr lang="en-GB" sz="2000" b="1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GlaMBIE</a:t>
            </a:r>
            <a:r>
              <a:rPr lang="en-GB" sz="20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portal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442CC2-4547-BDC3-BEC0-1C1E50A81AA3}"/>
              </a:ext>
            </a:extLst>
          </p:cNvPr>
          <p:cNvSpPr txBox="1">
            <a:spLocks/>
          </p:cNvSpPr>
          <p:nvPr/>
        </p:nvSpPr>
        <p:spPr>
          <a:xfrm>
            <a:off x="477133" y="4549497"/>
            <a:ext cx="5782518" cy="1814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>
              <a:lnSpc>
                <a:spcPct val="100000"/>
              </a:lnSpc>
              <a:spcBef>
                <a:spcPts val="0"/>
              </a:spcBef>
            </a:pPr>
            <a:r>
              <a:rPr lang="en-CH" sz="2800" b="1" dirty="0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Join online info event:</a:t>
            </a:r>
          </a:p>
          <a:p>
            <a:pPr marL="457200" indent="-457200" algn="l" hangingPunc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H" sz="2800" b="1" dirty="0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24 Sep 2025, 09:00 CEST</a:t>
            </a:r>
          </a:p>
          <a:p>
            <a:pPr marL="457200" indent="-457200" algn="l" hangingPunc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H" sz="2800" b="1" dirty="0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24 Sep 2025, 18:00 CEST</a:t>
            </a:r>
          </a:p>
          <a:p>
            <a:pPr marL="342900" indent="-342900" algn="l" hangingPunc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GB" sz="2400" b="1" dirty="0">
              <a:solidFill>
                <a:srgbClr val="1F4E79"/>
              </a:solidFill>
              <a:latin typeface="Bahnschrift" panose="020B0502040204020203" pitchFamily="34" charset="0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E0F137-5282-C4E5-A3BC-6F19BE3F1ED7}"/>
              </a:ext>
            </a:extLst>
          </p:cNvPr>
          <p:cNvSpPr txBox="1"/>
          <p:nvPr/>
        </p:nvSpPr>
        <p:spPr>
          <a:xfrm>
            <a:off x="477133" y="6119826"/>
            <a:ext cx="553090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GB" dirty="0">
                <a:solidFill>
                  <a:srgbClr val="009999"/>
                </a:solidFill>
                <a:latin typeface="Bahnschrift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www.glambie.org</a:t>
            </a:r>
            <a:r>
              <a:rPr lang="en-GB" dirty="0">
                <a:solidFill>
                  <a:srgbClr val="009999"/>
                </a:solidFill>
                <a:latin typeface="Bahnschrift" panose="020B0502040204020203" pitchFamily="34" charset="0"/>
              </a:rPr>
              <a:t>, info@glambie.org</a:t>
            </a:r>
            <a:endParaRPr kumimoji="0" lang="en-GB" b="0" i="0" u="none" strike="noStrike" cap="none" spc="0" normalizeH="0" baseline="0" dirty="0">
              <a:ln>
                <a:noFill/>
              </a:ln>
              <a:solidFill>
                <a:srgbClr val="003249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0462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92350-C409-3683-3534-AAF577CEC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D56CE9C-5E66-4DBC-A8A5-8F5D85EA556D}"/>
              </a:ext>
            </a:extLst>
          </p:cNvPr>
          <p:cNvSpPr txBox="1">
            <a:spLocks/>
          </p:cNvSpPr>
          <p:nvPr/>
        </p:nvSpPr>
        <p:spPr>
          <a:xfrm>
            <a:off x="102179" y="254332"/>
            <a:ext cx="5723787" cy="622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rgbClr val="1373BA"/>
              </a:buClr>
              <a:buSzPts val="3200"/>
            </a:pPr>
            <a:r>
              <a:rPr lang="en-US" sz="4000" b="1" dirty="0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Glacier mass balance</a:t>
            </a:r>
            <a:endParaRPr lang="en-GB" sz="4000" b="1" dirty="0">
              <a:solidFill>
                <a:srgbClr val="1F4E79"/>
              </a:solidFill>
              <a:latin typeface="Bahnschrift" panose="020B0502040204020203" pitchFamily="34" charset="0"/>
              <a:cs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4A27F9-B1CD-B428-AB86-F45387FF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050" b="15484"/>
          <a:stretch>
            <a:fillRect/>
          </a:stretch>
        </p:blipFill>
        <p:spPr>
          <a:xfrm>
            <a:off x="313724" y="1066177"/>
            <a:ext cx="7069329" cy="320102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50926FD-6955-04D8-2507-21BCA67AC8A6}"/>
              </a:ext>
            </a:extLst>
          </p:cNvPr>
          <p:cNvGrpSpPr/>
          <p:nvPr/>
        </p:nvGrpSpPr>
        <p:grpSpPr>
          <a:xfrm>
            <a:off x="1" y="4347222"/>
            <a:ext cx="12192000" cy="2510778"/>
            <a:chOff x="1" y="4347222"/>
            <a:chExt cx="12192000" cy="251077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442E0A0-041B-6815-4681-8CD1A8EA7ED8}"/>
                </a:ext>
              </a:extLst>
            </p:cNvPr>
            <p:cNvSpPr/>
            <p:nvPr/>
          </p:nvSpPr>
          <p:spPr>
            <a:xfrm flipV="1">
              <a:off x="1" y="4347222"/>
              <a:ext cx="12192000" cy="2510778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3249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50F1F3-4869-48B4-81FD-3B0D90F6720B}"/>
                </a:ext>
              </a:extLst>
            </p:cNvPr>
            <p:cNvSpPr txBox="1"/>
            <p:nvPr/>
          </p:nvSpPr>
          <p:spPr>
            <a:xfrm>
              <a:off x="145143" y="4620071"/>
              <a:ext cx="6096000" cy="600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CH" sz="3300" b="1" dirty="0">
                  <a:solidFill>
                    <a:srgbClr val="1F4E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H</a:t>
              </a:r>
              <a:r>
                <a:rPr lang="en-US" sz="3300" b="1" dirty="0">
                  <a:solidFill>
                    <a:srgbClr val="1F4E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</a:rPr>
                <a:t>ow to measure it?</a:t>
              </a:r>
              <a:endParaRPr lang="en-GB" sz="3300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924C204-2BDC-F029-92E2-5E7B7AD91620}"/>
              </a:ext>
            </a:extLst>
          </p:cNvPr>
          <p:cNvSpPr txBox="1"/>
          <p:nvPr/>
        </p:nvSpPr>
        <p:spPr>
          <a:xfrm>
            <a:off x="6063758" y="2752840"/>
            <a:ext cx="1600773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F4E79"/>
                </a:solidFill>
                <a:latin typeface="Bahnschrift" panose="020B0502040204020203" pitchFamily="34" charset="0"/>
              </a:rPr>
              <a:t>Glaciers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728BDB-F41A-A33A-31EF-AF25911F8A01}"/>
              </a:ext>
            </a:extLst>
          </p:cNvPr>
          <p:cNvSpPr txBox="1"/>
          <p:nvPr/>
        </p:nvSpPr>
        <p:spPr>
          <a:xfrm>
            <a:off x="5838148" y="1834830"/>
            <a:ext cx="1600773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F4E79"/>
                </a:solidFill>
                <a:latin typeface="Bahnschrift" panose="020B0502040204020203" pitchFamily="34" charset="0"/>
              </a:rPr>
              <a:t>Greenland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E9BE99-5484-9F7B-3720-28E070942231}"/>
              </a:ext>
            </a:extLst>
          </p:cNvPr>
          <p:cNvSpPr txBox="1"/>
          <p:nvPr/>
        </p:nvSpPr>
        <p:spPr>
          <a:xfrm>
            <a:off x="5818493" y="1155639"/>
            <a:ext cx="1600773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F4E79"/>
                </a:solidFill>
                <a:latin typeface="Bahnschrift" panose="020B0502040204020203" pitchFamily="34" charset="0"/>
              </a:rPr>
              <a:t>Antarctica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1C4F1-DEE4-0281-9008-B4176E2164F0}"/>
              </a:ext>
            </a:extLst>
          </p:cNvPr>
          <p:cNvSpPr>
            <a:spLocks noGrp="1"/>
          </p:cNvSpPr>
          <p:nvPr/>
        </p:nvSpPr>
        <p:spPr>
          <a:xfrm rot="16200000">
            <a:off x="-413016" y="2122774"/>
            <a:ext cx="1453477" cy="48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A97D9"/>
                </a:solidFill>
                <a:latin typeface="Filson Pro Bold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dirty="0">
                <a:solidFill>
                  <a:srgbClr val="1F4E79"/>
                </a:solidFill>
                <a:latin typeface="Bahnschrift" panose="020B0502040204020203" pitchFamily="34" charset="0"/>
              </a:rPr>
              <a:t>Ice loss [Gt]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11D999-AB79-0F7C-7ACE-125FE6FEE56F}"/>
              </a:ext>
            </a:extLst>
          </p:cNvPr>
          <p:cNvSpPr>
            <a:spLocks noGrp="1"/>
          </p:cNvSpPr>
          <p:nvPr/>
        </p:nvSpPr>
        <p:spPr>
          <a:xfrm>
            <a:off x="846537" y="3552825"/>
            <a:ext cx="3962412" cy="48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A97D9"/>
                </a:solidFill>
                <a:latin typeface="Filson Pro Bold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Filson Pro Regular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0" dirty="0">
                <a:solidFill>
                  <a:schemeClr val="tx2"/>
                </a:solidFill>
                <a:latin typeface="Bahnschrift" panose="020B0502040204020203" pitchFamily="34" charset="0"/>
              </a:rPr>
              <a:t>Figure by Chris Mooney</a:t>
            </a:r>
            <a:r>
              <a:rPr lang="en-CH" sz="1200" b="0" dirty="0">
                <a:solidFill>
                  <a:schemeClr val="tx2"/>
                </a:solidFill>
                <a:latin typeface="Bahnschrift" panose="020B0502040204020203" pitchFamily="34" charset="0"/>
              </a:rPr>
              <a:t> based on </a:t>
            </a:r>
            <a:r>
              <a:rPr lang="en-CH" sz="1200" b="0" dirty="0" err="1">
                <a:solidFill>
                  <a:schemeClr val="tx2"/>
                </a:solidFill>
                <a:latin typeface="Bahnschrift" panose="020B0502040204020203" pitchFamily="34" charset="0"/>
              </a:rPr>
              <a:t>GlaMBIE</a:t>
            </a:r>
            <a:r>
              <a:rPr lang="en-CH" sz="1200" b="0" dirty="0">
                <a:solidFill>
                  <a:schemeClr val="tx2"/>
                </a:solidFill>
                <a:latin typeface="Bahnschrift" panose="020B0502040204020203" pitchFamily="34" charset="0"/>
              </a:rPr>
              <a:t> &amp; IMBIE data</a:t>
            </a:r>
            <a:endParaRPr lang="en-US" sz="1200" b="0" dirty="0">
              <a:solidFill>
                <a:schemeClr val="tx2"/>
              </a:solidFill>
              <a:latin typeface="Bahnschrift" panose="020B0502040204020203" pitchFamily="34" charset="0"/>
            </a:endParaRPr>
          </a:p>
        </p:txBody>
      </p:sp>
      <p:pic>
        <p:nvPicPr>
          <p:cNvPr id="1026" name="Picture 2" descr="Glacier melt intensifying freshwater loss, accelerating sea-level rise |  PreventionWeb">
            <a:extLst>
              <a:ext uri="{FF2B5EF4-FFF2-40B4-BE49-F238E27FC236}">
                <a16:creationId xmlns:a16="http://schemas.microsoft.com/office/drawing/2014/main" id="{9B5E6AED-014D-6347-8CF8-7883B3F8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052" y="1155639"/>
            <a:ext cx="4691161" cy="26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FF16FA-F39A-BAAC-D0D7-3CCDED8FA8E0}"/>
              </a:ext>
            </a:extLst>
          </p:cNvPr>
          <p:cNvSpPr txBox="1"/>
          <p:nvPr/>
        </p:nvSpPr>
        <p:spPr>
          <a:xfrm>
            <a:off x="1954275" y="2371599"/>
            <a:ext cx="1757113" cy="40011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F4E79"/>
                </a:solidFill>
                <a:latin typeface="Bahnschrift" panose="020B0502040204020203" pitchFamily="34" charset="0"/>
              </a:rPr>
              <a:t>Sea level rise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FB11-D15C-BB7F-F81D-919B12733CFC}"/>
              </a:ext>
            </a:extLst>
          </p:cNvPr>
          <p:cNvSpPr txBox="1"/>
          <p:nvPr/>
        </p:nvSpPr>
        <p:spPr>
          <a:xfrm>
            <a:off x="7969594" y="3253592"/>
            <a:ext cx="3803306" cy="40011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F4E79"/>
                </a:solidFill>
                <a:latin typeface="Bahnschrift" panose="020B0502040204020203" pitchFamily="34" charset="0"/>
              </a:rPr>
              <a:t>Regional freshwater availability</a:t>
            </a: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1A5D7-B1DD-AFC2-F3EA-51B262B51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728" y="5384269"/>
            <a:ext cx="2413939" cy="1330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66892-DBEC-7F6D-F900-E27B22FB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134" y="5411007"/>
            <a:ext cx="2448777" cy="1296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A822B0-6EC1-C518-A5BD-694D156B7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3485" y="5411007"/>
            <a:ext cx="1212323" cy="1303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1EF2A-F87C-38A0-C43E-550140943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1397" y="5411007"/>
            <a:ext cx="1229920" cy="12963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4B4D4B-286F-7685-3AD9-ED8F73ACD400}"/>
              </a:ext>
            </a:extLst>
          </p:cNvPr>
          <p:cNvSpPr/>
          <p:nvPr/>
        </p:nvSpPr>
        <p:spPr>
          <a:xfrm>
            <a:off x="4671895" y="4532281"/>
            <a:ext cx="7489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600" b="1" dirty="0">
                <a:solidFill>
                  <a:schemeClr val="accent6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In situ</a:t>
            </a:r>
            <a:endParaRPr lang="en-GB" sz="1600" b="1" dirty="0">
              <a:solidFill>
                <a:schemeClr val="accent6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47E433-20F6-6154-0AC0-01E12F859ABD}"/>
              </a:ext>
            </a:extLst>
          </p:cNvPr>
          <p:cNvSpPr/>
          <p:nvPr/>
        </p:nvSpPr>
        <p:spPr>
          <a:xfrm>
            <a:off x="6084695" y="4532281"/>
            <a:ext cx="174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600" b="1" dirty="0">
                <a:solidFill>
                  <a:schemeClr val="accent6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DEM differencing</a:t>
            </a:r>
            <a:endParaRPr lang="en-GB" sz="1600" b="1" dirty="0">
              <a:solidFill>
                <a:schemeClr val="accent6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E778B-7F9F-668B-53C0-C38F1CDE0F70}"/>
              </a:ext>
            </a:extLst>
          </p:cNvPr>
          <p:cNvSpPr/>
          <p:nvPr/>
        </p:nvSpPr>
        <p:spPr>
          <a:xfrm>
            <a:off x="8865175" y="4532281"/>
            <a:ext cx="1037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600" b="1" dirty="0">
                <a:solidFill>
                  <a:schemeClr val="accent6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Altimetry</a:t>
            </a:r>
            <a:endParaRPr lang="en-GB" sz="1600" b="1" dirty="0">
              <a:solidFill>
                <a:schemeClr val="accent6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92FBC-B821-C736-6C47-280C9DE7F919}"/>
              </a:ext>
            </a:extLst>
          </p:cNvPr>
          <p:cNvSpPr/>
          <p:nvPr/>
        </p:nvSpPr>
        <p:spPr>
          <a:xfrm>
            <a:off x="10625461" y="4532281"/>
            <a:ext cx="12073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600" b="1" dirty="0">
                <a:solidFill>
                  <a:schemeClr val="accent6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Gravimetry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FC6641-3743-1394-10AF-4D2AE5DF669B}"/>
              </a:ext>
            </a:extLst>
          </p:cNvPr>
          <p:cNvSpPr/>
          <p:nvPr/>
        </p:nvSpPr>
        <p:spPr>
          <a:xfrm>
            <a:off x="5613256" y="4933953"/>
            <a:ext cx="1494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600" dirty="0" err="1">
                <a:solidFill>
                  <a:schemeClr val="accent6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stereo</a:t>
            </a:r>
            <a:r>
              <a:rPr lang="de-CH" sz="1600" dirty="0">
                <a:solidFill>
                  <a:schemeClr val="accent6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600" dirty="0" err="1">
                <a:solidFill>
                  <a:schemeClr val="accent6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images</a:t>
            </a:r>
            <a:endParaRPr lang="en-GB" sz="1600" dirty="0">
              <a:solidFill>
                <a:schemeClr val="accent6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D5D4AE-14D4-FF10-C5AE-3FEBD5CD6697}"/>
              </a:ext>
            </a:extLst>
          </p:cNvPr>
          <p:cNvSpPr/>
          <p:nvPr/>
        </p:nvSpPr>
        <p:spPr>
          <a:xfrm>
            <a:off x="7255095" y="4933953"/>
            <a:ext cx="6896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600" dirty="0">
                <a:solidFill>
                  <a:schemeClr val="accent6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radar</a:t>
            </a:r>
            <a:endParaRPr lang="en-GB" sz="1600" dirty="0">
              <a:solidFill>
                <a:schemeClr val="accent6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F7FF6F-7FE0-3342-CB9D-D47BE1DE0B35}"/>
              </a:ext>
            </a:extLst>
          </p:cNvPr>
          <p:cNvSpPr/>
          <p:nvPr/>
        </p:nvSpPr>
        <p:spPr>
          <a:xfrm>
            <a:off x="9608993" y="4933953"/>
            <a:ext cx="6896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600" dirty="0">
                <a:solidFill>
                  <a:schemeClr val="accent6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radar</a:t>
            </a:r>
            <a:endParaRPr lang="en-GB" sz="1600" dirty="0">
              <a:solidFill>
                <a:schemeClr val="accent6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B05185-E565-A52E-917A-5B82B17FFFB6}"/>
              </a:ext>
            </a:extLst>
          </p:cNvPr>
          <p:cNvSpPr/>
          <p:nvPr/>
        </p:nvSpPr>
        <p:spPr>
          <a:xfrm>
            <a:off x="8423309" y="4936113"/>
            <a:ext cx="689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e-DE" sz="1600" dirty="0">
                <a:solidFill>
                  <a:schemeClr val="accent6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laser</a:t>
            </a:r>
            <a:endParaRPr lang="en-GB" sz="1600" dirty="0">
              <a:solidFill>
                <a:schemeClr val="accent6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588FC6-3996-1DEF-3894-89243FDBA122}"/>
              </a:ext>
            </a:extLst>
          </p:cNvPr>
          <p:cNvSpPr/>
          <p:nvPr/>
        </p:nvSpPr>
        <p:spPr>
          <a:xfrm>
            <a:off x="1954275" y="6430311"/>
            <a:ext cx="24705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200" dirty="0">
                <a:solidFill>
                  <a:schemeClr val="accent6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altLang="de-DE" sz="1200" dirty="0" err="1">
                <a:solidFill>
                  <a:schemeClr val="accent6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GlaMBIE</a:t>
            </a:r>
            <a:r>
              <a:rPr lang="en-US" altLang="de-DE" sz="1200" dirty="0">
                <a:solidFill>
                  <a:schemeClr val="accent6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 Team (2025), Nature</a:t>
            </a:r>
            <a:endParaRPr lang="en-GB" sz="1200" dirty="0">
              <a:solidFill>
                <a:schemeClr val="accent6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130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82575"/>
            <a:ext cx="10515600" cy="58102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1F4E79"/>
                </a:solidFill>
                <a:latin typeface="Bahnschrift" panose="020B0502040204020203" pitchFamily="34" charset="0"/>
              </a:rPr>
              <a:t>Observation methods – DEM differencing</a:t>
            </a:r>
            <a:endParaRPr lang="en-GB" sz="3200" dirty="0">
              <a:solidFill>
                <a:srgbClr val="1F4E7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3992B-8041-43C1-8FE4-63D8D2465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33" y="-1"/>
            <a:ext cx="2580167" cy="103843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92100" y="863600"/>
            <a:ext cx="10998200" cy="0"/>
          </a:xfrm>
          <a:prstGeom prst="line">
            <a:avLst/>
          </a:prstGeom>
          <a:ln w="25400" cmpd="sng">
            <a:gradFill flip="none" rotWithShape="1">
              <a:gsLst>
                <a:gs pos="40000">
                  <a:srgbClr val="98E1D9"/>
                </a:gs>
                <a:gs pos="0">
                  <a:schemeClr val="bg1"/>
                </a:gs>
                <a:gs pos="80000">
                  <a:srgbClr val="30C2B2"/>
                </a:gs>
              </a:gsLst>
              <a:lin ang="108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4sGlaMBIE_05_withsound2-HD1080">
            <a:hlinkClick r:id="" action="ppaction://media"/>
            <a:extLst>
              <a:ext uri="{FF2B5EF4-FFF2-40B4-BE49-F238E27FC236}">
                <a16:creationId xmlns:a16="http://schemas.microsoft.com/office/drawing/2014/main" id="{968C100E-0F17-C031-63F8-2A355871D8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61553"/>
            <a:ext cx="10304795" cy="5796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00D8B2-A2A5-2B33-9FE7-862EA57DD2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9774"/>
          <a:stretch/>
        </p:blipFill>
        <p:spPr>
          <a:xfrm>
            <a:off x="10489899" y="2451277"/>
            <a:ext cx="1600800" cy="168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982F25-D270-48FF-68C6-08C4FE923E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000" t="-752" r="-226" b="752"/>
          <a:stretch/>
        </p:blipFill>
        <p:spPr>
          <a:xfrm>
            <a:off x="10489899" y="4661433"/>
            <a:ext cx="1600800" cy="168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E69489-2CA4-8E62-E840-F706B0768D5A}"/>
              </a:ext>
            </a:extLst>
          </p:cNvPr>
          <p:cNvSpPr/>
          <p:nvPr/>
        </p:nvSpPr>
        <p:spPr>
          <a:xfrm>
            <a:off x="10328337" y="6523469"/>
            <a:ext cx="19239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altLang="de-DE" sz="1200" dirty="0" err="1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GlaMBIE</a:t>
            </a:r>
            <a:r>
              <a:rPr lang="en-US" altLang="de-DE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 Team (2025)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8B5959-6D30-00BE-2543-3D4A2AAACB64}"/>
              </a:ext>
            </a:extLst>
          </p:cNvPr>
          <p:cNvSpPr/>
          <p:nvPr/>
        </p:nvSpPr>
        <p:spPr>
          <a:xfrm>
            <a:off x="10418105" y="1370751"/>
            <a:ext cx="174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600" b="1" dirty="0">
                <a:solidFill>
                  <a:srgbClr val="1F4E79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DEM differencing</a:t>
            </a:r>
            <a:endParaRPr lang="en-GB" sz="1600" b="1" dirty="0">
              <a:solidFill>
                <a:srgbClr val="1F4E79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452996-9D1D-354E-915E-413E4B8EE3A3}"/>
              </a:ext>
            </a:extLst>
          </p:cNvPr>
          <p:cNvSpPr/>
          <p:nvPr/>
        </p:nvSpPr>
        <p:spPr>
          <a:xfrm>
            <a:off x="10543139" y="1857745"/>
            <a:ext cx="1494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600" dirty="0" err="1">
                <a:solidFill>
                  <a:srgbClr val="1F4E79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stereo</a:t>
            </a:r>
            <a:r>
              <a:rPr lang="de-CH" sz="1600" dirty="0">
                <a:solidFill>
                  <a:srgbClr val="1F4E79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600" dirty="0" err="1">
                <a:solidFill>
                  <a:srgbClr val="1F4E79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images</a:t>
            </a:r>
            <a:endParaRPr lang="en-GB" sz="1600" dirty="0">
              <a:solidFill>
                <a:srgbClr val="1F4E79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8A585A-C0D0-E934-3A64-D0BBC2DF54D0}"/>
              </a:ext>
            </a:extLst>
          </p:cNvPr>
          <p:cNvSpPr/>
          <p:nvPr/>
        </p:nvSpPr>
        <p:spPr>
          <a:xfrm>
            <a:off x="10945493" y="4322879"/>
            <a:ext cx="6896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600" dirty="0">
                <a:solidFill>
                  <a:srgbClr val="1F4E79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radar</a:t>
            </a:r>
            <a:endParaRPr lang="en-GB" sz="1600" dirty="0">
              <a:solidFill>
                <a:srgbClr val="1F4E79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34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82575"/>
            <a:ext cx="10515600" cy="58102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1F4E79"/>
                </a:solidFill>
                <a:latin typeface="Bahnschrift" panose="020B0502040204020203" pitchFamily="34" charset="0"/>
              </a:rPr>
              <a:t>Observation methods - altimetry</a:t>
            </a:r>
            <a:endParaRPr lang="en-GB" sz="3200" dirty="0">
              <a:solidFill>
                <a:srgbClr val="1F4E7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3992B-8041-43C1-8FE4-63D8D2465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33" y="-1"/>
            <a:ext cx="2580167" cy="103843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92100" y="863600"/>
            <a:ext cx="10998200" cy="0"/>
          </a:xfrm>
          <a:prstGeom prst="line">
            <a:avLst/>
          </a:prstGeom>
          <a:ln w="25400" cmpd="sng">
            <a:gradFill flip="none" rotWithShape="1">
              <a:gsLst>
                <a:gs pos="40000">
                  <a:srgbClr val="98E1D9"/>
                </a:gs>
                <a:gs pos="0">
                  <a:schemeClr val="bg1"/>
                </a:gs>
                <a:gs pos="80000">
                  <a:srgbClr val="30C2B2"/>
                </a:gs>
              </a:gsLst>
              <a:lin ang="108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9207C9E-E4E1-1A77-699B-CA9D8C90E7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418" r="50567"/>
          <a:stretch/>
        </p:blipFill>
        <p:spPr>
          <a:xfrm>
            <a:off x="10479932" y="2353891"/>
            <a:ext cx="1620734" cy="1756800"/>
          </a:xfrm>
          <a:prstGeom prst="rect">
            <a:avLst/>
          </a:prstGeom>
        </p:spPr>
      </p:pic>
      <p:pic>
        <p:nvPicPr>
          <p:cNvPr id="3" name="s4sGlaMBIE_05_withsound2-HD1080">
            <a:hlinkClick r:id="" action="ppaction://media"/>
            <a:extLst>
              <a:ext uri="{FF2B5EF4-FFF2-40B4-BE49-F238E27FC236}">
                <a16:creationId xmlns:a16="http://schemas.microsoft.com/office/drawing/2014/main" id="{04E705F6-1676-5AE8-C5ED-C45AD432C9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1067711"/>
            <a:ext cx="10293848" cy="5790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760BE7-FC6F-0D36-9CF1-99776F30E0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433"/>
          <a:stretch/>
        </p:blipFill>
        <p:spPr>
          <a:xfrm>
            <a:off x="10484455" y="4698693"/>
            <a:ext cx="1611688" cy="1756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BC34F2-0254-D657-AA65-C817328B03C7}"/>
              </a:ext>
            </a:extLst>
          </p:cNvPr>
          <p:cNvSpPr/>
          <p:nvPr/>
        </p:nvSpPr>
        <p:spPr>
          <a:xfrm>
            <a:off x="10328337" y="6523469"/>
            <a:ext cx="19239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altLang="de-DE" sz="1200" dirty="0" err="1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GlaMBIE</a:t>
            </a:r>
            <a:r>
              <a:rPr lang="en-US" altLang="de-DE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 Team (2025)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532A1-A89B-C61D-2B7C-E4A80436AF49}"/>
              </a:ext>
            </a:extLst>
          </p:cNvPr>
          <p:cNvSpPr/>
          <p:nvPr/>
        </p:nvSpPr>
        <p:spPr>
          <a:xfrm>
            <a:off x="10771568" y="1428742"/>
            <a:ext cx="1037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600" b="1" dirty="0">
                <a:solidFill>
                  <a:srgbClr val="1F4E79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Altimetry</a:t>
            </a:r>
            <a:endParaRPr lang="en-GB" sz="1600" b="1" dirty="0">
              <a:solidFill>
                <a:srgbClr val="1F4E79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743F73-F9C4-3ABD-73BC-1CCE3CE6B8BE}"/>
              </a:ext>
            </a:extLst>
          </p:cNvPr>
          <p:cNvSpPr/>
          <p:nvPr/>
        </p:nvSpPr>
        <p:spPr>
          <a:xfrm>
            <a:off x="10945493" y="1965937"/>
            <a:ext cx="689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e-DE" sz="1600" dirty="0">
                <a:solidFill>
                  <a:srgbClr val="1F4E79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laser</a:t>
            </a:r>
            <a:endParaRPr lang="en-GB" sz="1600" dirty="0">
              <a:solidFill>
                <a:srgbClr val="1F4E79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727E4C-BCAE-B757-DEAB-A89498FD6E88}"/>
              </a:ext>
            </a:extLst>
          </p:cNvPr>
          <p:cNvSpPr/>
          <p:nvPr/>
        </p:nvSpPr>
        <p:spPr>
          <a:xfrm>
            <a:off x="10945493" y="4359002"/>
            <a:ext cx="6896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600" dirty="0">
                <a:solidFill>
                  <a:srgbClr val="1F4E79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radar</a:t>
            </a:r>
            <a:endParaRPr lang="en-GB" sz="1600" dirty="0">
              <a:solidFill>
                <a:srgbClr val="1F4E79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33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82575"/>
            <a:ext cx="10515600" cy="58102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1F4E79"/>
                </a:solidFill>
                <a:latin typeface="Bahnschrift" panose="020B0502040204020203" pitchFamily="34" charset="0"/>
              </a:rPr>
              <a:t>Observation methods - gravimetry</a:t>
            </a:r>
            <a:endParaRPr lang="en-GB" sz="3200" dirty="0">
              <a:solidFill>
                <a:srgbClr val="1F4E7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3992B-8041-43C1-8FE4-63D8D2465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33" y="-1"/>
            <a:ext cx="2580167" cy="103843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92100" y="863600"/>
            <a:ext cx="10998200" cy="0"/>
          </a:xfrm>
          <a:prstGeom prst="line">
            <a:avLst/>
          </a:prstGeom>
          <a:ln w="25400" cmpd="sng">
            <a:gradFill flip="none" rotWithShape="1">
              <a:gsLst>
                <a:gs pos="40000">
                  <a:srgbClr val="98E1D9"/>
                </a:gs>
                <a:gs pos="0">
                  <a:schemeClr val="bg1"/>
                </a:gs>
                <a:gs pos="80000">
                  <a:srgbClr val="30C2B2"/>
                </a:gs>
              </a:gsLst>
              <a:lin ang="108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2AADC4E-EC88-40BC-094F-B250F90D4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5910" y="4783398"/>
            <a:ext cx="1568779" cy="1687200"/>
          </a:xfrm>
          <a:prstGeom prst="rect">
            <a:avLst/>
          </a:prstGeom>
        </p:spPr>
      </p:pic>
      <p:pic>
        <p:nvPicPr>
          <p:cNvPr id="5" name="s4sGlaMBIE_05_withsound2-HD1080">
            <a:hlinkClick r:id="" action="ppaction://media"/>
            <a:extLst>
              <a:ext uri="{FF2B5EF4-FFF2-40B4-BE49-F238E27FC236}">
                <a16:creationId xmlns:a16="http://schemas.microsoft.com/office/drawing/2014/main" id="{2D501B59-D320-5162-0070-4E620AA33E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1061555"/>
            <a:ext cx="10304793" cy="57964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B5DDC2-637C-C1DE-779A-C6FC240860A6}"/>
              </a:ext>
            </a:extLst>
          </p:cNvPr>
          <p:cNvSpPr/>
          <p:nvPr/>
        </p:nvSpPr>
        <p:spPr>
          <a:xfrm>
            <a:off x="10686608" y="4195305"/>
            <a:ext cx="12073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600" b="1" dirty="0">
                <a:solidFill>
                  <a:srgbClr val="1F4E79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Gravimetry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0D4AC9-C2BA-4CB7-E8C6-BC622A88D45D}"/>
              </a:ext>
            </a:extLst>
          </p:cNvPr>
          <p:cNvSpPr/>
          <p:nvPr/>
        </p:nvSpPr>
        <p:spPr>
          <a:xfrm>
            <a:off x="10328337" y="6523469"/>
            <a:ext cx="19239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altLang="de-DE" sz="1200" dirty="0" err="1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GlaMBIE</a:t>
            </a:r>
            <a:r>
              <a:rPr lang="en-US" altLang="de-DE" sz="1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 Team (2025)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892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D5078-2CE9-100B-5F75-268293CF9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21D3FA6-4CA9-CB45-235D-850C71C196DE}"/>
              </a:ext>
            </a:extLst>
          </p:cNvPr>
          <p:cNvSpPr txBox="1">
            <a:spLocks/>
          </p:cNvSpPr>
          <p:nvPr/>
        </p:nvSpPr>
        <p:spPr>
          <a:xfrm>
            <a:off x="607835" y="526330"/>
            <a:ext cx="9846349" cy="622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>
              <a:spcBef>
                <a:spcPts val="0"/>
              </a:spcBef>
              <a:buClr>
                <a:srgbClr val="1373BA"/>
              </a:buClr>
              <a:buSzPts val="3200"/>
            </a:pPr>
            <a:r>
              <a:rPr lang="en-US" sz="3200" b="1" dirty="0" err="1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GlaMBIE</a:t>
            </a:r>
            <a:r>
              <a:rPr lang="en-US" sz="3200" b="1" dirty="0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 – </a:t>
            </a:r>
          </a:p>
          <a:p>
            <a:pPr algn="l" hangingPunct="0">
              <a:spcBef>
                <a:spcPts val="0"/>
              </a:spcBef>
              <a:buClr>
                <a:srgbClr val="1373BA"/>
              </a:buClr>
              <a:buSzPts val="3200"/>
            </a:pPr>
            <a:r>
              <a:rPr lang="en-US" sz="3200" b="1" dirty="0">
                <a:solidFill>
                  <a:srgbClr val="1F4E79"/>
                </a:solidFill>
                <a:latin typeface="Bahnschrift" panose="020B0502040204020203" pitchFamily="34" charset="0"/>
                <a:cs typeface="Arial"/>
              </a:rPr>
              <a:t>Glacier Mass Balance Intercomparison Exercise</a:t>
            </a:r>
            <a:endParaRPr lang="en-GB" sz="3200" b="1" dirty="0">
              <a:solidFill>
                <a:srgbClr val="1F4E79"/>
              </a:solidFill>
              <a:latin typeface="Bahnschrift" panose="020B0502040204020203" pitchFamily="34" charset="0"/>
              <a:cs typeface="Arial"/>
            </a:endParaRPr>
          </a:p>
        </p:txBody>
      </p:sp>
      <p:sp>
        <p:nvSpPr>
          <p:cNvPr id="2" name="Oval 1">
            <a:hlinkClick r:id="" action="ppaction://noaction"/>
            <a:extLst>
              <a:ext uri="{FF2B5EF4-FFF2-40B4-BE49-F238E27FC236}">
                <a16:creationId xmlns:a16="http://schemas.microsoft.com/office/drawing/2014/main" id="{51658EE1-AFB2-7976-E363-4BC59B377D9F}"/>
              </a:ext>
            </a:extLst>
          </p:cNvPr>
          <p:cNvSpPr/>
          <p:nvPr/>
        </p:nvSpPr>
        <p:spPr>
          <a:xfrm>
            <a:off x="10391775" y="109279"/>
            <a:ext cx="1718215" cy="852140"/>
          </a:xfrm>
          <a:prstGeom prst="ellipse">
            <a:avLst/>
          </a:prstGeom>
          <a:solidFill>
            <a:srgbClr val="00B19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Community effort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E38B4-FF6C-89B0-ECD6-247A22224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84" y="3800980"/>
            <a:ext cx="3540553" cy="26554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6B8358-22F4-C1F1-6048-367B89512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73" y="1298636"/>
            <a:ext cx="5505154" cy="2556886"/>
          </a:xfrm>
          <a:prstGeom prst="rect">
            <a:avLst/>
          </a:prstGeom>
        </p:spPr>
      </p:pic>
      <p:pic>
        <p:nvPicPr>
          <p:cNvPr id="18" name="Google Shape;179;p6">
            <a:extLst>
              <a:ext uri="{FF2B5EF4-FFF2-40B4-BE49-F238E27FC236}">
                <a16:creationId xmlns:a16="http://schemas.microsoft.com/office/drawing/2014/main" id="{FC68CEBC-96BD-80C7-1BD2-4F24FA27B3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06669" y="6189477"/>
            <a:ext cx="1392970" cy="5338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4B689E-6C88-0EF4-5719-25CFC2ABA69E}"/>
              </a:ext>
            </a:extLst>
          </p:cNvPr>
          <p:cNvSpPr txBox="1"/>
          <p:nvPr/>
        </p:nvSpPr>
        <p:spPr>
          <a:xfrm>
            <a:off x="382137" y="3982811"/>
            <a:ext cx="6470744" cy="2554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3200" b="1" i="0" u="none" strike="noStrike" dirty="0">
                <a:solidFill>
                  <a:srgbClr val="30C2B2"/>
                </a:solidFill>
                <a:effectLst/>
                <a:latin typeface="Bahnschrift" panose="020B0502040204020203" pitchFamily="34" charset="0"/>
              </a:rPr>
              <a:t>Community effort </a:t>
            </a:r>
            <a:endParaRPr lang="en-GB" b="0" dirty="0">
              <a:effectLst/>
              <a:latin typeface="Bahnschrift" panose="020B0502040204020203" pitchFamily="34" charset="0"/>
            </a:endParaRPr>
          </a:p>
          <a:p>
            <a:pPr algn="ctr" rtl="0">
              <a:buNone/>
            </a:pPr>
            <a:r>
              <a:rPr lang="en-GB" sz="2400" b="0" i="0" u="none" strike="noStrike" dirty="0">
                <a:solidFill>
                  <a:srgbClr val="1F4E79"/>
                </a:solidFill>
                <a:effectLst/>
                <a:latin typeface="Bahnschrift" panose="020B0502040204020203" pitchFamily="34" charset="0"/>
              </a:rPr>
              <a:t>to generate a </a:t>
            </a:r>
            <a:endParaRPr lang="en-GB" b="0" dirty="0">
              <a:solidFill>
                <a:srgbClr val="1F4E79"/>
              </a:solidFill>
              <a:effectLst/>
              <a:latin typeface="Bahnschrift" panose="020B0502040204020203" pitchFamily="34" charset="0"/>
            </a:endParaRPr>
          </a:p>
          <a:p>
            <a:pPr algn="ctr" rtl="0">
              <a:buNone/>
            </a:pPr>
            <a:r>
              <a:rPr lang="en-CH" sz="2800" b="1" i="0" u="none" strike="noStrike" dirty="0">
                <a:solidFill>
                  <a:srgbClr val="30C2B2"/>
                </a:solidFill>
                <a:effectLst/>
                <a:latin typeface="Bahnschrift" panose="020B0502040204020203" pitchFamily="34" charset="0"/>
              </a:rPr>
              <a:t>combined</a:t>
            </a:r>
            <a:r>
              <a:rPr lang="en-GB" sz="2800" b="1" i="0" u="none" strike="noStrike" dirty="0">
                <a:solidFill>
                  <a:srgbClr val="30C2B2"/>
                </a:solidFill>
                <a:effectLst/>
                <a:latin typeface="Bahnschrift" panose="020B0502040204020203" pitchFamily="34" charset="0"/>
              </a:rPr>
              <a:t> estimate </a:t>
            </a:r>
            <a:endParaRPr lang="en-GB" b="0" dirty="0">
              <a:effectLst/>
              <a:latin typeface="Bahnschrift" panose="020B0502040204020203" pitchFamily="34" charset="0"/>
            </a:endParaRPr>
          </a:p>
          <a:p>
            <a:pPr algn="ctr" rtl="0">
              <a:buNone/>
            </a:pPr>
            <a:r>
              <a:rPr lang="en-GB" sz="2400" b="0" i="0" u="none" strike="noStrike" dirty="0">
                <a:solidFill>
                  <a:srgbClr val="1F4E79"/>
                </a:solidFill>
                <a:effectLst/>
                <a:latin typeface="Bahnschrift" panose="020B0502040204020203" pitchFamily="34" charset="0"/>
              </a:rPr>
              <a:t>of glacier mass changes </a:t>
            </a:r>
            <a:endParaRPr lang="en-GB" b="0" dirty="0">
              <a:solidFill>
                <a:srgbClr val="1F4E79"/>
              </a:solidFill>
              <a:effectLst/>
              <a:latin typeface="Bahnschrift" panose="020B0502040204020203" pitchFamily="34" charset="0"/>
            </a:endParaRPr>
          </a:p>
          <a:p>
            <a:pPr algn="ctr" rtl="0">
              <a:buNone/>
            </a:pPr>
            <a:r>
              <a:rPr lang="en-GB" sz="2400" b="0" i="0" u="none" strike="noStrike" dirty="0">
                <a:solidFill>
                  <a:srgbClr val="1F4E79"/>
                </a:solidFill>
                <a:effectLst/>
                <a:latin typeface="Bahnschrift" panose="020B0502040204020203" pitchFamily="34" charset="0"/>
              </a:rPr>
              <a:t>at regional and global levels based on</a:t>
            </a:r>
            <a:r>
              <a:rPr lang="en-CH" sz="2400" b="0" i="0" u="none" strike="noStrike" dirty="0">
                <a:solidFill>
                  <a:srgbClr val="1F4E79"/>
                </a:solidFill>
                <a:effectLst/>
                <a:latin typeface="Bahnschrift" panose="020B0502040204020203" pitchFamily="34" charset="0"/>
              </a:rPr>
              <a:t> the</a:t>
            </a:r>
            <a:r>
              <a:rPr lang="en-GB" sz="2400" b="0" i="0" u="none" strike="noStrike" dirty="0">
                <a:solidFill>
                  <a:srgbClr val="1F4E79"/>
                </a:solidFill>
                <a:effectLst/>
                <a:latin typeface="Bahnschrift" panose="020B0502040204020203" pitchFamily="34" charset="0"/>
              </a:rPr>
              <a:t> </a:t>
            </a:r>
            <a:endParaRPr lang="en-GB" b="0" dirty="0">
              <a:solidFill>
                <a:srgbClr val="1F4E79"/>
              </a:solidFill>
              <a:effectLst/>
              <a:latin typeface="Bahnschrift" panose="020B0502040204020203" pitchFamily="34" charset="0"/>
            </a:endParaRPr>
          </a:p>
          <a:p>
            <a:pPr algn="ctr" rtl="0">
              <a:buNone/>
            </a:pPr>
            <a:r>
              <a:rPr lang="en-CH" sz="2800" b="1" i="0" u="none" strike="noStrike" dirty="0">
                <a:solidFill>
                  <a:srgbClr val="30C2B2"/>
                </a:solidFill>
                <a:effectLst/>
                <a:latin typeface="Bahnschrift" panose="020B0502040204020203" pitchFamily="34" charset="0"/>
              </a:rPr>
              <a:t>main</a:t>
            </a:r>
            <a:r>
              <a:rPr lang="en-GB" sz="2400" b="0" i="0" u="none" strike="noStrike" dirty="0">
                <a:solidFill>
                  <a:srgbClr val="30C2B2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en-GB" sz="2800" b="1" i="0" u="none" strike="noStrike" dirty="0">
                <a:solidFill>
                  <a:srgbClr val="30C2B2"/>
                </a:solidFill>
                <a:effectLst/>
                <a:latin typeface="Bahnschrift" panose="020B0502040204020203" pitchFamily="34" charset="0"/>
              </a:rPr>
              <a:t>observational sources</a:t>
            </a:r>
            <a:endParaRPr lang="en-GB" b="0" dirty="0">
              <a:effectLst/>
              <a:latin typeface="Bahnschrift" panose="020B0502040204020203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8512BB9E-60E3-BAC6-36EC-4DCA514BD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452" y="1911086"/>
            <a:ext cx="4606866" cy="185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oogle Shape;565;p31">
            <a:extLst>
              <a:ext uri="{FF2B5EF4-FFF2-40B4-BE49-F238E27FC236}">
                <a16:creationId xmlns:a16="http://schemas.microsoft.com/office/drawing/2014/main" id="{9BDCB115-1CEC-1DE8-3904-BB38E2565B4D}"/>
              </a:ext>
            </a:extLst>
          </p:cNvPr>
          <p:cNvCxnSpPr/>
          <p:nvPr/>
        </p:nvCxnSpPr>
        <p:spPr>
          <a:xfrm>
            <a:off x="292100" y="1130300"/>
            <a:ext cx="10998200" cy="0"/>
          </a:xfrm>
          <a:prstGeom prst="straightConnector1">
            <a:avLst/>
          </a:prstGeom>
          <a:noFill/>
          <a:ln w="25400" cap="flat" cmpd="sng">
            <a:solidFill>
              <a:srgbClr val="98E1D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17989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B496D-B704-3B35-5E08-F0EBE3956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565;p31">
            <a:extLst>
              <a:ext uri="{FF2B5EF4-FFF2-40B4-BE49-F238E27FC236}">
                <a16:creationId xmlns:a16="http://schemas.microsoft.com/office/drawing/2014/main" id="{A3006A94-599C-3971-94E6-3E8D426F3B22}"/>
              </a:ext>
            </a:extLst>
          </p:cNvPr>
          <p:cNvCxnSpPr/>
          <p:nvPr/>
        </p:nvCxnSpPr>
        <p:spPr>
          <a:xfrm>
            <a:off x="292100" y="863600"/>
            <a:ext cx="10998200" cy="0"/>
          </a:xfrm>
          <a:prstGeom prst="straightConnector1">
            <a:avLst/>
          </a:prstGeom>
          <a:noFill/>
          <a:ln w="25400" cap="flat" cmpd="sng">
            <a:solidFill>
              <a:srgbClr val="98E1D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A29C846-6C08-32E1-1225-F31F636942EC}"/>
              </a:ext>
            </a:extLst>
          </p:cNvPr>
          <p:cNvSpPr txBox="1"/>
          <p:nvPr/>
        </p:nvSpPr>
        <p:spPr>
          <a:xfrm>
            <a:off x="8464550" y="1429154"/>
            <a:ext cx="3248025" cy="3593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rtl="0">
              <a:buNone/>
            </a:pPr>
            <a:r>
              <a:rPr lang="en-GB" sz="3200" b="1" i="0" u="none" strike="noStrike" dirty="0">
                <a:solidFill>
                  <a:srgbClr val="3079B5"/>
                </a:solidFill>
                <a:effectLst/>
                <a:latin typeface="Bahnschrift" panose="020B0502040204020203" pitchFamily="34" charset="0"/>
              </a:rPr>
              <a:t>35 </a:t>
            </a:r>
            <a:r>
              <a:rPr lang="en-GB" sz="2000" b="1" i="0" u="none" strike="noStrike" dirty="0">
                <a:solidFill>
                  <a:srgbClr val="3079B5"/>
                </a:solidFill>
                <a:effectLst/>
                <a:latin typeface="Bahnschrift" panose="020B0502040204020203" pitchFamily="34" charset="0"/>
              </a:rPr>
              <a:t>research groups</a:t>
            </a:r>
            <a:endParaRPr lang="en-GB" sz="1800" b="0" dirty="0">
              <a:effectLst/>
              <a:latin typeface="Bahnschrift" panose="020B0502040204020203" pitchFamily="34" charset="0"/>
            </a:endParaRPr>
          </a:p>
          <a:p>
            <a:pPr rtl="0">
              <a:spcBef>
                <a:spcPts val="1000"/>
              </a:spcBef>
              <a:buNone/>
            </a:pPr>
            <a:r>
              <a:rPr lang="en-GB" sz="3200" b="1" i="0" u="none" strike="noStrike" dirty="0">
                <a:solidFill>
                  <a:srgbClr val="3079B5"/>
                </a:solidFill>
                <a:effectLst/>
                <a:latin typeface="Bahnschrift" panose="020B0502040204020203" pitchFamily="34" charset="0"/>
              </a:rPr>
              <a:t>21 </a:t>
            </a:r>
            <a:r>
              <a:rPr lang="en-GB" sz="2000" b="1" i="0" u="none" strike="noStrike" dirty="0">
                <a:solidFill>
                  <a:srgbClr val="3079B5"/>
                </a:solidFill>
                <a:effectLst/>
                <a:latin typeface="Bahnschrift" panose="020B0502040204020203" pitchFamily="34" charset="0"/>
              </a:rPr>
              <a:t>sensor combinations</a:t>
            </a:r>
            <a:endParaRPr lang="en-GB" sz="1800" b="0" dirty="0">
              <a:effectLst/>
              <a:latin typeface="Bahnschrift" panose="020B0502040204020203" pitchFamily="34" charset="0"/>
            </a:endParaRPr>
          </a:p>
          <a:p>
            <a:pPr rtl="0">
              <a:spcBef>
                <a:spcPts val="1000"/>
              </a:spcBef>
              <a:buNone/>
            </a:pPr>
            <a:r>
              <a:rPr lang="en-GB" sz="3200" b="1" i="0" u="none" strike="noStrike" dirty="0">
                <a:solidFill>
                  <a:srgbClr val="3079B5"/>
                </a:solidFill>
                <a:effectLst/>
                <a:latin typeface="Bahnschrift" panose="020B0502040204020203" pitchFamily="34" charset="0"/>
              </a:rPr>
              <a:t>4</a:t>
            </a:r>
            <a:r>
              <a:rPr lang="en-GB" sz="3600" b="1" i="0" u="none" strike="noStrike" dirty="0">
                <a:solidFill>
                  <a:srgbClr val="3079B5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en-GB" sz="2000" b="1" i="0" u="none" strike="noStrike" dirty="0">
                <a:solidFill>
                  <a:srgbClr val="3079B5"/>
                </a:solidFill>
                <a:effectLst/>
                <a:latin typeface="Bahnschrift" panose="020B0502040204020203" pitchFamily="34" charset="0"/>
              </a:rPr>
              <a:t>observational methods</a:t>
            </a:r>
            <a:endParaRPr lang="en-GB" sz="1800" b="0" dirty="0">
              <a:effectLst/>
              <a:latin typeface="Bahnschrift" panose="020B0502040204020203" pitchFamily="34" charset="0"/>
            </a:endParaRPr>
          </a:p>
          <a:p>
            <a:pPr marL="457200" rtl="0">
              <a:spcBef>
                <a:spcPts val="500"/>
              </a:spcBef>
              <a:buNone/>
            </a:pPr>
            <a:r>
              <a:rPr lang="en-GB" sz="1800" b="1" i="0" u="none" strike="noStrike" dirty="0">
                <a:solidFill>
                  <a:srgbClr val="76A9CF"/>
                </a:solidFill>
                <a:effectLst/>
                <a:latin typeface="Bahnschrift" panose="020B0502040204020203" pitchFamily="34" charset="0"/>
              </a:rPr>
              <a:t>Glaciological</a:t>
            </a:r>
            <a:endParaRPr lang="en-GB" sz="1800" b="0" dirty="0">
              <a:effectLst/>
              <a:latin typeface="Bahnschrift" panose="020B0502040204020203" pitchFamily="34" charset="0"/>
            </a:endParaRPr>
          </a:p>
          <a:p>
            <a:pPr marL="457200" rtl="0">
              <a:spcBef>
                <a:spcPts val="500"/>
              </a:spcBef>
              <a:buNone/>
            </a:pPr>
            <a:r>
              <a:rPr lang="en-GB" sz="1800" b="1" i="0" u="none" strike="noStrike" dirty="0">
                <a:solidFill>
                  <a:srgbClr val="C8E6F0"/>
                </a:solidFill>
                <a:effectLst/>
                <a:latin typeface="Bahnschrift" panose="020B0502040204020203" pitchFamily="34" charset="0"/>
              </a:rPr>
              <a:t>DEM differencing</a:t>
            </a:r>
            <a:endParaRPr lang="en-GB" sz="1800" b="0" dirty="0">
              <a:effectLst/>
              <a:latin typeface="Bahnschrift" panose="020B0502040204020203" pitchFamily="34" charset="0"/>
            </a:endParaRPr>
          </a:p>
          <a:p>
            <a:pPr marL="457200" rtl="0">
              <a:spcBef>
                <a:spcPts val="500"/>
              </a:spcBef>
              <a:buNone/>
            </a:pPr>
            <a:r>
              <a:rPr lang="en-GB" sz="1800" b="1" i="0" u="none" strike="noStrike" dirty="0">
                <a:solidFill>
                  <a:srgbClr val="FEE49E"/>
                </a:solidFill>
                <a:effectLst/>
                <a:latin typeface="Bahnschrift" panose="020B0502040204020203" pitchFamily="34" charset="0"/>
              </a:rPr>
              <a:t>Altimetry</a:t>
            </a:r>
            <a:endParaRPr lang="en-GB" sz="1800" b="0" dirty="0">
              <a:solidFill>
                <a:srgbClr val="FEE49E"/>
              </a:solidFill>
              <a:effectLst/>
              <a:latin typeface="Bahnschrift" panose="020B0502040204020203" pitchFamily="34" charset="0"/>
            </a:endParaRPr>
          </a:p>
          <a:p>
            <a:pPr marL="457200" rtl="0">
              <a:spcBef>
                <a:spcPts val="500"/>
              </a:spcBef>
              <a:buNone/>
            </a:pPr>
            <a:r>
              <a:rPr lang="en-GB" sz="1800" b="1" i="0" u="none" strike="noStrike" dirty="0">
                <a:solidFill>
                  <a:srgbClr val="FDB593"/>
                </a:solidFill>
                <a:effectLst/>
                <a:latin typeface="Bahnschrift" panose="020B0502040204020203" pitchFamily="34" charset="0"/>
              </a:rPr>
              <a:t>Gravimetry</a:t>
            </a:r>
            <a:endParaRPr lang="en-GB" sz="1800" b="0" dirty="0">
              <a:effectLst/>
              <a:latin typeface="Bahnschrift" panose="020B0502040204020203" pitchFamily="34" charset="0"/>
            </a:endParaRPr>
          </a:p>
          <a:p>
            <a:pPr marL="457200" rtl="0">
              <a:spcBef>
                <a:spcPts val="500"/>
              </a:spcBef>
              <a:buNone/>
            </a:pPr>
            <a:r>
              <a:rPr lang="en-GB" sz="1800" b="1" i="0" u="none" strike="noStrike" dirty="0">
                <a:solidFill>
                  <a:srgbClr val="E5696B"/>
                </a:solidFill>
                <a:effectLst/>
                <a:latin typeface="Bahnschrift" panose="020B0502040204020203" pitchFamily="34" charset="0"/>
              </a:rPr>
              <a:t>&amp; (Hybrid)</a:t>
            </a:r>
            <a:endParaRPr lang="en-GB" sz="1800" b="0" dirty="0">
              <a:solidFill>
                <a:srgbClr val="E5696B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DA9B5-FD15-4618-E939-F258AE2B5495}"/>
              </a:ext>
            </a:extLst>
          </p:cNvPr>
          <p:cNvSpPr txBox="1"/>
          <p:nvPr/>
        </p:nvSpPr>
        <p:spPr>
          <a:xfrm>
            <a:off x="8464550" y="4851281"/>
            <a:ext cx="3549650" cy="15747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rtl="0">
              <a:buNone/>
            </a:pPr>
            <a:r>
              <a:rPr lang="en-GB" sz="2800" b="1" i="0" u="none" strike="noStrike" dirty="0">
                <a:solidFill>
                  <a:srgbClr val="3079B5"/>
                </a:solidFill>
                <a:effectLst/>
                <a:latin typeface="Bahnschrift" panose="020B0502040204020203" pitchFamily="34" charset="0"/>
              </a:rPr>
              <a:t>19</a:t>
            </a:r>
            <a:r>
              <a:rPr lang="en-GB" sz="3200" b="1" i="0" u="none" strike="noStrike" dirty="0">
                <a:solidFill>
                  <a:srgbClr val="3079B5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en-GB" sz="1800" b="1" i="0" u="none" strike="noStrike" dirty="0">
                <a:solidFill>
                  <a:srgbClr val="3079B5"/>
                </a:solidFill>
                <a:effectLst/>
                <a:latin typeface="Bahnschrift" panose="020B0502040204020203" pitchFamily="34" charset="0"/>
              </a:rPr>
              <a:t>glacier regions</a:t>
            </a:r>
            <a:endParaRPr lang="en-GB" sz="1800" b="0" dirty="0">
              <a:effectLst/>
              <a:latin typeface="Bahnschrift" panose="020B0502040204020203" pitchFamily="34" charset="0"/>
            </a:endParaRPr>
          </a:p>
          <a:p>
            <a:pPr rtl="0">
              <a:buNone/>
            </a:pPr>
            <a:r>
              <a:rPr lang="en-GB" sz="2800" b="1" i="0" u="none" strike="noStrike" dirty="0">
                <a:solidFill>
                  <a:srgbClr val="3079B5"/>
                </a:solidFill>
                <a:effectLst/>
                <a:latin typeface="Bahnschrift" panose="020B0502040204020203" pitchFamily="34" charset="0"/>
              </a:rPr>
              <a:t>233</a:t>
            </a:r>
            <a:r>
              <a:rPr lang="en-GB" sz="1800" b="0" i="0" u="none" strike="noStrike" dirty="0">
                <a:solidFill>
                  <a:srgbClr val="3079B5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en-GB" sz="1800" b="1" i="0" u="none" strike="noStrike" dirty="0">
                <a:solidFill>
                  <a:srgbClr val="3079B5"/>
                </a:solidFill>
                <a:effectLst/>
                <a:latin typeface="Bahnschrift" panose="020B0502040204020203" pitchFamily="34" charset="0"/>
              </a:rPr>
              <a:t>mass change estimates</a:t>
            </a:r>
            <a:endParaRPr lang="en-GB" sz="1800" b="0" dirty="0">
              <a:effectLst/>
              <a:latin typeface="Bahnschrift" panose="020B0502040204020203" pitchFamily="34" charset="0"/>
            </a:endParaRPr>
          </a:p>
          <a:p>
            <a:pPr rtl="0">
              <a:spcBef>
                <a:spcPts val="1000"/>
              </a:spcBef>
              <a:buNone/>
            </a:pPr>
            <a:r>
              <a:rPr lang="en-GB" sz="1800" b="1" i="0" u="none" strike="noStrike" dirty="0">
                <a:solidFill>
                  <a:srgbClr val="3079B5"/>
                </a:solidFill>
                <a:effectLst/>
                <a:latin typeface="Bahnschrift" panose="020B0502040204020203" pitchFamily="34" charset="0"/>
              </a:rPr>
              <a:t>period</a:t>
            </a:r>
            <a:r>
              <a:rPr lang="en-GB" sz="2800" b="1" i="0" u="none" strike="noStrike" dirty="0">
                <a:solidFill>
                  <a:srgbClr val="3079B5"/>
                </a:solidFill>
                <a:effectLst/>
                <a:latin typeface="Bahnschrift" panose="020B0502040204020203" pitchFamily="34" charset="0"/>
              </a:rPr>
              <a:t> 2000 – 2023</a:t>
            </a:r>
            <a:endParaRPr lang="en-GB" sz="1800" b="0" dirty="0">
              <a:effectLst/>
              <a:latin typeface="Bahnschrift" panose="020B0502040204020203" pitchFamily="34" charset="0"/>
            </a:endParaRPr>
          </a:p>
        </p:txBody>
      </p:sp>
      <p:pic>
        <p:nvPicPr>
          <p:cNvPr id="2057" name="Picture 9">
            <a:extLst>
              <a:ext uri="{FF2B5EF4-FFF2-40B4-BE49-F238E27FC236}">
                <a16:creationId xmlns:a16="http://schemas.microsoft.com/office/drawing/2014/main" id="{1A4E2408-4792-2BA5-0AA7-3B660CA72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7" y="109279"/>
            <a:ext cx="192087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FA381C-17B1-ACDC-797F-C9CEA58EE3B6}"/>
              </a:ext>
            </a:extLst>
          </p:cNvPr>
          <p:cNvSpPr txBox="1"/>
          <p:nvPr/>
        </p:nvSpPr>
        <p:spPr>
          <a:xfrm>
            <a:off x="517526" y="159486"/>
            <a:ext cx="6718300" cy="5355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1373BA"/>
              </a:buClr>
              <a:buSzPts val="3200"/>
            </a:pPr>
            <a:r>
              <a:rPr lang="en-US" sz="3200" b="1" dirty="0">
                <a:solidFill>
                  <a:srgbClr val="1F4E79"/>
                </a:solidFill>
                <a:latin typeface="Bahnschrift" panose="020B0502040204020203" pitchFamily="34" charset="0"/>
              </a:rPr>
              <a:t>Community input into </a:t>
            </a:r>
            <a:r>
              <a:rPr lang="en-US" sz="3200" b="1" dirty="0" err="1">
                <a:solidFill>
                  <a:srgbClr val="1F4E79"/>
                </a:solidFill>
                <a:latin typeface="Bahnschrift" panose="020B0502040204020203" pitchFamily="34" charset="0"/>
              </a:rPr>
              <a:t>GlaMBIE</a:t>
            </a:r>
            <a:endParaRPr lang="en-GB" sz="3200" b="1" dirty="0">
              <a:solidFill>
                <a:srgbClr val="1F4E79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Oval 16">
            <a:hlinkClick r:id="" action="ppaction://noaction"/>
            <a:extLst>
              <a:ext uri="{FF2B5EF4-FFF2-40B4-BE49-F238E27FC236}">
                <a16:creationId xmlns:a16="http://schemas.microsoft.com/office/drawing/2014/main" id="{71C54469-9A0E-321D-9310-0FFD6023707A}"/>
              </a:ext>
            </a:extLst>
          </p:cNvPr>
          <p:cNvSpPr/>
          <p:nvPr/>
        </p:nvSpPr>
        <p:spPr>
          <a:xfrm>
            <a:off x="10391775" y="109279"/>
            <a:ext cx="1718215" cy="852140"/>
          </a:xfrm>
          <a:prstGeom prst="ellipse">
            <a:avLst/>
          </a:prstGeom>
          <a:solidFill>
            <a:srgbClr val="00B19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Community effort</a:t>
            </a:r>
          </a:p>
        </p:txBody>
      </p:sp>
      <p:pic>
        <p:nvPicPr>
          <p:cNvPr id="3" name="Picture 2" descr="A diagram of a data flow&#10;&#10;AI-generated content may be incorrect.">
            <a:extLst>
              <a:ext uri="{FF2B5EF4-FFF2-40B4-BE49-F238E27FC236}">
                <a16:creationId xmlns:a16="http://schemas.microsoft.com/office/drawing/2014/main" id="{D62928A0-5625-CA9A-C08B-CD70D28D7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085" y="1313989"/>
            <a:ext cx="6920117" cy="5423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586218-B7E7-409B-672D-C7614016BAF0}"/>
              </a:ext>
            </a:extLst>
          </p:cNvPr>
          <p:cNvSpPr txBox="1"/>
          <p:nvPr/>
        </p:nvSpPr>
        <p:spPr>
          <a:xfrm>
            <a:off x="6240424" y="953243"/>
            <a:ext cx="772098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rtl="0">
              <a:buNone/>
            </a:pPr>
            <a:r>
              <a:rPr lang="en-GB" sz="1500" b="1" i="0" u="none" strike="noStrike" dirty="0">
                <a:solidFill>
                  <a:srgbClr val="4F5455"/>
                </a:solidFill>
                <a:effectLst/>
                <a:highlight>
                  <a:srgbClr val="FEFFFF"/>
                </a:highlight>
                <a:latin typeface="Bahnschrift" panose="020B0502040204020203" pitchFamily="34" charset="0"/>
              </a:rPr>
              <a:t>Region</a:t>
            </a:r>
            <a:endParaRPr lang="en-GB" sz="1500" b="0" dirty="0">
              <a:effectLst/>
              <a:highlight>
                <a:srgbClr val="FEFFFF"/>
              </a:highlight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90769-CB6D-E6CC-5C66-57BF9A32A762}"/>
              </a:ext>
            </a:extLst>
          </p:cNvPr>
          <p:cNvSpPr txBox="1"/>
          <p:nvPr/>
        </p:nvSpPr>
        <p:spPr>
          <a:xfrm>
            <a:off x="439986" y="931361"/>
            <a:ext cx="1666875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rtl="0">
              <a:buNone/>
            </a:pPr>
            <a:r>
              <a:rPr lang="en-GB" sz="1500" b="1" i="0" u="none" strike="noStrike" dirty="0">
                <a:solidFill>
                  <a:srgbClr val="4F5455"/>
                </a:solidFill>
                <a:effectLst/>
                <a:highlight>
                  <a:srgbClr val="FEFFFF"/>
                </a:highlight>
                <a:latin typeface="Bahnschrift" panose="020B0502040204020203" pitchFamily="34" charset="0"/>
              </a:rPr>
              <a:t>Research team</a:t>
            </a:r>
            <a:endParaRPr lang="en-GB" sz="1500" b="0" dirty="0">
              <a:effectLst/>
              <a:highlight>
                <a:srgbClr val="FEFFFF"/>
              </a:highlight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32870-FA4D-CB7C-0EA7-8E9B6BD679C0}"/>
              </a:ext>
            </a:extLst>
          </p:cNvPr>
          <p:cNvSpPr txBox="1"/>
          <p:nvPr/>
        </p:nvSpPr>
        <p:spPr>
          <a:xfrm>
            <a:off x="2555109" y="940543"/>
            <a:ext cx="1666875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rtl="0">
              <a:buNone/>
            </a:pPr>
            <a:r>
              <a:rPr lang="en-GB" sz="1500" b="1" i="0" u="none" strike="noStrike" dirty="0">
                <a:solidFill>
                  <a:srgbClr val="4F5455"/>
                </a:solidFill>
                <a:effectLst/>
                <a:highlight>
                  <a:srgbClr val="FEFFFF"/>
                </a:highlight>
                <a:latin typeface="Bahnschrift" panose="020B0502040204020203" pitchFamily="34" charset="0"/>
              </a:rPr>
              <a:t>Sensor/product</a:t>
            </a:r>
            <a:endParaRPr lang="en-GB" sz="1500" b="0" dirty="0">
              <a:effectLst/>
              <a:highlight>
                <a:srgbClr val="FEFFFF"/>
              </a:highlight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3442C-0B03-8E5A-1266-EE6B13F41E6F}"/>
              </a:ext>
            </a:extLst>
          </p:cNvPr>
          <p:cNvSpPr txBox="1"/>
          <p:nvPr/>
        </p:nvSpPr>
        <p:spPr>
          <a:xfrm>
            <a:off x="4676582" y="940543"/>
            <a:ext cx="1666875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rtl="0">
              <a:buNone/>
            </a:pPr>
            <a:r>
              <a:rPr lang="en-GB" sz="1500" b="1" i="0" u="none" strike="noStrike" dirty="0">
                <a:solidFill>
                  <a:srgbClr val="4F5455"/>
                </a:solidFill>
                <a:effectLst/>
                <a:highlight>
                  <a:srgbClr val="FEFFFF"/>
                </a:highlight>
                <a:latin typeface="Bahnschrift" panose="020B0502040204020203" pitchFamily="34" charset="0"/>
              </a:rPr>
              <a:t>Method      </a:t>
            </a:r>
            <a:r>
              <a:rPr lang="en-GB" sz="1500" b="1" i="0" u="none" strike="noStrike" dirty="0">
                <a:solidFill>
                  <a:srgbClr val="FFFFFF"/>
                </a:solidFill>
                <a:effectLst/>
                <a:highlight>
                  <a:srgbClr val="FEFFFF"/>
                </a:highlight>
                <a:latin typeface="Bahnschrift" panose="020B0502040204020203" pitchFamily="34" charset="0"/>
              </a:rPr>
              <a:t> .</a:t>
            </a:r>
            <a:endParaRPr lang="en-GB" sz="1500" b="0" dirty="0">
              <a:solidFill>
                <a:srgbClr val="FFFFFF"/>
              </a:solidFill>
              <a:effectLst/>
              <a:highlight>
                <a:srgbClr val="FEFFFF"/>
              </a:highlight>
              <a:latin typeface="Bahnschrift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3F423C-6205-3B27-0FC2-4C6C226FD8C4}"/>
              </a:ext>
            </a:extLst>
          </p:cNvPr>
          <p:cNvSpPr/>
          <p:nvPr/>
        </p:nvSpPr>
        <p:spPr>
          <a:xfrm>
            <a:off x="3859256" y="6505096"/>
            <a:ext cx="24705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200" dirty="0">
                <a:solidFill>
                  <a:schemeClr val="tx2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altLang="de-DE" sz="1200" dirty="0" err="1">
                <a:solidFill>
                  <a:schemeClr val="tx2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GlaMBIE</a:t>
            </a:r>
            <a:r>
              <a:rPr lang="en-US" altLang="de-DE" sz="1200" dirty="0">
                <a:solidFill>
                  <a:schemeClr val="tx2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 Team (2025), Nature</a:t>
            </a:r>
            <a:endParaRPr lang="en-GB" sz="1200" dirty="0">
              <a:solidFill>
                <a:schemeClr val="tx2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62AE5-3CBA-721E-EE6F-A7780A33CB63}"/>
              </a:ext>
            </a:extLst>
          </p:cNvPr>
          <p:cNvSpPr/>
          <p:nvPr/>
        </p:nvSpPr>
        <p:spPr>
          <a:xfrm>
            <a:off x="9388616" y="6464125"/>
            <a:ext cx="24705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200" dirty="0">
                <a:solidFill>
                  <a:schemeClr val="tx2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altLang="de-DE" sz="1200" dirty="0" err="1">
                <a:solidFill>
                  <a:schemeClr val="tx2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GlaMBIE</a:t>
            </a:r>
            <a:r>
              <a:rPr lang="en-US" altLang="de-DE" sz="1200" dirty="0">
                <a:solidFill>
                  <a:schemeClr val="tx2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 Team (2025), Nature</a:t>
            </a:r>
            <a:endParaRPr lang="en-GB" sz="1200" dirty="0">
              <a:solidFill>
                <a:schemeClr val="tx2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1485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"/>
          <p:cNvSpPr txBox="1">
            <a:spLocks noGrp="1"/>
          </p:cNvSpPr>
          <p:nvPr>
            <p:ph type="title"/>
          </p:nvPr>
        </p:nvSpPr>
        <p:spPr>
          <a:xfrm>
            <a:off x="190500" y="282575"/>
            <a:ext cx="10515600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73BA"/>
              </a:buClr>
              <a:buSzPts val="3200"/>
              <a:buFont typeface="Arial"/>
              <a:buNone/>
            </a:pPr>
            <a:r>
              <a:rPr lang="de-CH" sz="3200" b="1" dirty="0">
                <a:solidFill>
                  <a:srgbClr val="1F4E79"/>
                </a:solidFill>
                <a:latin typeface="Bahnschrift" panose="020B0502040204020203" pitchFamily="34" charset="0"/>
                <a:sym typeface="Arial"/>
              </a:rPr>
              <a:t>The GlaMBIE approach workflow in a nutshell</a:t>
            </a:r>
            <a:endParaRPr sz="3200" dirty="0">
              <a:solidFill>
                <a:srgbClr val="1F4E79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502" name="Google Shape;502;p2"/>
          <p:cNvCxnSpPr/>
          <p:nvPr/>
        </p:nvCxnSpPr>
        <p:spPr>
          <a:xfrm>
            <a:off x="292100" y="863600"/>
            <a:ext cx="10998200" cy="0"/>
          </a:xfrm>
          <a:prstGeom prst="straightConnector1">
            <a:avLst/>
          </a:prstGeom>
          <a:noFill/>
          <a:ln w="25400" cap="flat" cmpd="sng">
            <a:solidFill>
              <a:srgbClr val="98E1D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03" name="Google Shape;503;p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5849" y="898403"/>
            <a:ext cx="4568299" cy="584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1316" y="1512975"/>
            <a:ext cx="4763202" cy="1767536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2"/>
          <p:cNvSpPr/>
          <p:nvPr/>
        </p:nvSpPr>
        <p:spPr>
          <a:xfrm>
            <a:off x="8708571" y="3350527"/>
            <a:ext cx="435429" cy="469807"/>
          </a:xfrm>
          <a:prstGeom prst="bentUpArrow">
            <a:avLst>
              <a:gd name="adj1" fmla="val 0"/>
              <a:gd name="adj2" fmla="val 25000"/>
              <a:gd name="adj3" fmla="val 28089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Bahnschrift" panose="020B0502040204020203" pitchFamily="34" charset="0"/>
              <a:sym typeface="Arial"/>
            </a:endParaRPr>
          </a:p>
        </p:txBody>
      </p:sp>
      <p:grpSp>
        <p:nvGrpSpPr>
          <p:cNvPr id="508" name="Google Shape;508;p2"/>
          <p:cNvGrpSpPr/>
          <p:nvPr/>
        </p:nvGrpSpPr>
        <p:grpSpPr>
          <a:xfrm>
            <a:off x="307029" y="4405461"/>
            <a:ext cx="2296993" cy="1808058"/>
            <a:chOff x="307029" y="4299583"/>
            <a:chExt cx="2296993" cy="1808058"/>
          </a:xfrm>
        </p:grpSpPr>
        <p:sp>
          <p:nvSpPr>
            <p:cNvPr id="509" name="Google Shape;509;p2"/>
            <p:cNvSpPr txBox="1"/>
            <p:nvPr/>
          </p:nvSpPr>
          <p:spPr>
            <a:xfrm>
              <a:off x="307029" y="4784242"/>
              <a:ext cx="2296993" cy="1323399"/>
            </a:xfrm>
            <a:prstGeom prst="rect">
              <a:avLst/>
            </a:prstGeom>
            <a:solidFill>
              <a:srgbClr val="F3F2F2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C2B2"/>
                </a:buClr>
                <a:buSzPts val="1600"/>
                <a:buFont typeface="Arial"/>
                <a:buNone/>
              </a:pPr>
              <a:endParaRPr sz="1600" b="1" i="0" u="none" strike="noStrike" cap="none" dirty="0">
                <a:solidFill>
                  <a:srgbClr val="30C2B2"/>
                </a:solidFill>
                <a:latin typeface="Bahnschrift" panose="020B0502040204020203" pitchFamily="34" charset="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C2B2"/>
                </a:buClr>
                <a:buSzPts val="1600"/>
                <a:buFont typeface="Arial"/>
                <a:buNone/>
              </a:pPr>
              <a:r>
                <a:rPr lang="de-CH" sz="16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Combine </a:t>
              </a:r>
              <a:r>
                <a:rPr lang="en-CH" sz="16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among</a:t>
              </a:r>
              <a:r>
                <a:rPr lang="de-CH" sz="16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 </a:t>
              </a:r>
              <a:r>
                <a:rPr lang="de-CH" sz="1600" b="1" i="0" u="none" strike="noStrike" cap="none" dirty="0" err="1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methods</a:t>
              </a:r>
              <a:r>
                <a:rPr lang="de-CH" sz="16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 </a:t>
              </a:r>
              <a:r>
                <a:rPr lang="de-CH" sz="1600" b="1" i="0" u="none" strike="noStrike" cap="none" dirty="0" err="1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into</a:t>
              </a:r>
              <a:r>
                <a:rPr lang="de-CH" sz="16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 regional </a:t>
              </a:r>
              <a:r>
                <a:rPr lang="de-CH" sz="1600" b="1" i="0" u="none" strike="noStrike" cap="none" dirty="0" err="1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estimates</a:t>
              </a:r>
              <a:endParaRPr dirty="0">
                <a:latin typeface="Bahnschrift" panose="020B0502040204020203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C2B2"/>
                </a:buClr>
                <a:buSzPts val="1600"/>
                <a:buFont typeface="Arial"/>
                <a:buNone/>
              </a:pPr>
              <a:endParaRPr sz="1600" b="1" i="0" u="none" strike="noStrike" cap="none" dirty="0">
                <a:solidFill>
                  <a:srgbClr val="30C2B2"/>
                </a:solidFill>
                <a:latin typeface="Bahnschrift" panose="020B0502040204020203" pitchFamily="34" charset="0"/>
                <a:sym typeface="Arial"/>
              </a:endParaRPr>
            </a:p>
          </p:txBody>
        </p:sp>
        <p:sp>
          <p:nvSpPr>
            <p:cNvPr id="510" name="Google Shape;510;p2"/>
            <p:cNvSpPr txBox="1"/>
            <p:nvPr/>
          </p:nvSpPr>
          <p:spPr>
            <a:xfrm>
              <a:off x="2204626" y="4299583"/>
              <a:ext cx="23811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00"/>
                <a:buFont typeface="Arial"/>
                <a:buNone/>
              </a:pPr>
              <a:r>
                <a:rPr lang="de-CH" sz="7200" b="1" i="0" u="none" strike="noStrike" cap="none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Bahnschrift" panose="020B0502040204020203" pitchFamily="34" charset="0"/>
                <a:sym typeface="Arial"/>
              </a:endParaRPr>
            </a:p>
          </p:txBody>
        </p:sp>
      </p:grpSp>
      <p:grpSp>
        <p:nvGrpSpPr>
          <p:cNvPr id="511" name="Google Shape;511;p2"/>
          <p:cNvGrpSpPr/>
          <p:nvPr/>
        </p:nvGrpSpPr>
        <p:grpSpPr>
          <a:xfrm>
            <a:off x="309060" y="5531955"/>
            <a:ext cx="2294962" cy="1200329"/>
            <a:chOff x="309060" y="5426077"/>
            <a:chExt cx="2294962" cy="1200329"/>
          </a:xfrm>
        </p:grpSpPr>
        <p:sp>
          <p:nvSpPr>
            <p:cNvPr id="512" name="Google Shape;512;p2"/>
            <p:cNvSpPr txBox="1"/>
            <p:nvPr/>
          </p:nvSpPr>
          <p:spPr>
            <a:xfrm>
              <a:off x="309060" y="5980552"/>
              <a:ext cx="2294962" cy="584773"/>
            </a:xfrm>
            <a:prstGeom prst="rect">
              <a:avLst/>
            </a:prstGeom>
            <a:solidFill>
              <a:srgbClr val="F3F2F2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C2B2"/>
                </a:buClr>
                <a:buSzPts val="1600"/>
                <a:buFont typeface="Arial"/>
                <a:buNone/>
              </a:pPr>
              <a:r>
                <a:rPr lang="de-CH" sz="16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Sum up to global estimates</a:t>
              </a:r>
              <a:endParaRPr sz="1400" b="0" i="0" u="none" strike="noStrike" cap="none" dirty="0">
                <a:solidFill>
                  <a:srgbClr val="000000"/>
                </a:solidFill>
                <a:latin typeface="Bahnschrift" panose="020B0502040204020203" pitchFamily="34" charset="0"/>
                <a:sym typeface="Arial"/>
              </a:endParaRPr>
            </a:p>
          </p:txBody>
        </p:sp>
        <p:sp>
          <p:nvSpPr>
            <p:cNvPr id="513" name="Google Shape;513;p2"/>
            <p:cNvSpPr txBox="1"/>
            <p:nvPr/>
          </p:nvSpPr>
          <p:spPr>
            <a:xfrm>
              <a:off x="2207218" y="5426077"/>
              <a:ext cx="23811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00"/>
                <a:buFont typeface="Arial"/>
                <a:buNone/>
              </a:pPr>
              <a:r>
                <a:rPr lang="de-CH" sz="72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rPr>
                <a:t>5</a:t>
              </a:r>
              <a:endParaRPr sz="1400" b="0" i="0" u="none" strike="noStrike" cap="none" dirty="0">
                <a:solidFill>
                  <a:srgbClr val="000000"/>
                </a:solidFill>
                <a:latin typeface="Bahnschrift" panose="020B0502040204020203" pitchFamily="34" charset="0"/>
                <a:sym typeface="Arial"/>
              </a:endParaRPr>
            </a:p>
          </p:txBody>
        </p:sp>
      </p:grpSp>
      <p:grpSp>
        <p:nvGrpSpPr>
          <p:cNvPr id="514" name="Google Shape;514;p2"/>
          <p:cNvGrpSpPr/>
          <p:nvPr/>
        </p:nvGrpSpPr>
        <p:grpSpPr>
          <a:xfrm>
            <a:off x="299303" y="660249"/>
            <a:ext cx="2302688" cy="3781840"/>
            <a:chOff x="299303" y="660249"/>
            <a:chExt cx="2302688" cy="3781840"/>
          </a:xfrm>
        </p:grpSpPr>
        <p:grpSp>
          <p:nvGrpSpPr>
            <p:cNvPr id="515" name="Google Shape;515;p2"/>
            <p:cNvGrpSpPr/>
            <p:nvPr/>
          </p:nvGrpSpPr>
          <p:grpSpPr>
            <a:xfrm>
              <a:off x="299303" y="660249"/>
              <a:ext cx="2294962" cy="2074630"/>
              <a:chOff x="419298" y="803506"/>
              <a:chExt cx="2294962" cy="2074630"/>
            </a:xfrm>
          </p:grpSpPr>
          <p:sp>
            <p:nvSpPr>
              <p:cNvPr id="516" name="Google Shape;516;p2"/>
              <p:cNvSpPr txBox="1"/>
              <p:nvPr/>
            </p:nvSpPr>
            <p:spPr>
              <a:xfrm>
                <a:off x="419298" y="1893253"/>
                <a:ext cx="2294962" cy="984883"/>
              </a:xfrm>
              <a:prstGeom prst="rect">
                <a:avLst/>
              </a:prstGeom>
              <a:solidFill>
                <a:srgbClr val="F3F2F2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0C2B2"/>
                  </a:buClr>
                  <a:buSzPts val="1600"/>
                  <a:buFont typeface="Arial"/>
                  <a:buNone/>
                </a:pPr>
                <a:r>
                  <a:rPr lang="de-CH" sz="1600" b="1" i="0" u="none" strike="noStrike" cap="none" dirty="0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Homogenize data </a:t>
                </a:r>
                <a:endParaRPr sz="1400" b="0" i="0" u="none" strike="noStrike" cap="none" dirty="0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0C2B2"/>
                  </a:buClr>
                  <a:buSzPts val="1400"/>
                  <a:buFont typeface="Arial"/>
                  <a:buNone/>
                </a:pPr>
                <a:r>
                  <a:rPr lang="de-CH" sz="1400" b="1" i="0" u="none" strike="noStrike" cap="none" dirty="0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(space, time, units, area)</a:t>
                </a:r>
                <a:endParaRPr sz="1400" b="0" i="0" u="none" strike="noStrike" cap="none" dirty="0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  <p:sp>
            <p:nvSpPr>
              <p:cNvPr id="517" name="Google Shape;517;p2"/>
              <p:cNvSpPr txBox="1"/>
              <p:nvPr/>
            </p:nvSpPr>
            <p:spPr>
              <a:xfrm>
                <a:off x="419298" y="1308480"/>
                <a:ext cx="2294962" cy="584773"/>
              </a:xfrm>
              <a:prstGeom prst="rect">
                <a:avLst/>
              </a:prstGeom>
              <a:solidFill>
                <a:srgbClr val="F3F2F2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0C2B2"/>
                  </a:buClr>
                  <a:buSzPts val="1600"/>
                  <a:buFont typeface="Arial"/>
                  <a:buNone/>
                </a:pPr>
                <a:r>
                  <a:rPr lang="de-CH" sz="1600" b="1" i="0" u="none" strike="noStrike" cap="none" dirty="0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Compile data at best resolution and unit</a:t>
                </a:r>
                <a:endParaRPr sz="16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  <p:sp>
            <p:nvSpPr>
              <p:cNvPr id="518" name="Google Shape;518;p2"/>
              <p:cNvSpPr txBox="1"/>
              <p:nvPr/>
            </p:nvSpPr>
            <p:spPr>
              <a:xfrm>
                <a:off x="2352693" y="803506"/>
                <a:ext cx="238114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200"/>
                  <a:buFont typeface="Arial"/>
                  <a:buNone/>
                </a:pPr>
                <a:r>
                  <a:rPr lang="de-CH" sz="7200" b="1" i="0" u="none" strike="noStrike" cap="none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1</a:t>
                </a:r>
                <a:endParaRPr sz="1400" b="0" i="0" u="none" strike="noStrike" cap="none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</p:grpSp>
        <p:grpSp>
          <p:nvGrpSpPr>
            <p:cNvPr id="519" name="Google Shape;519;p2"/>
            <p:cNvGrpSpPr/>
            <p:nvPr/>
          </p:nvGrpSpPr>
          <p:grpSpPr>
            <a:xfrm>
              <a:off x="303111" y="2097583"/>
              <a:ext cx="2294962" cy="1841568"/>
              <a:chOff x="421329" y="2443563"/>
              <a:chExt cx="2294962" cy="1841568"/>
            </a:xfrm>
          </p:grpSpPr>
          <p:sp>
            <p:nvSpPr>
              <p:cNvPr id="520" name="Google Shape;520;p2"/>
              <p:cNvSpPr txBox="1"/>
              <p:nvPr/>
            </p:nvSpPr>
            <p:spPr>
              <a:xfrm>
                <a:off x="421329" y="2961694"/>
                <a:ext cx="2294962" cy="1323437"/>
              </a:xfrm>
              <a:prstGeom prst="rect">
                <a:avLst/>
              </a:prstGeom>
              <a:solidFill>
                <a:srgbClr val="F3F2F2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0C2B2"/>
                  </a:buClr>
                  <a:buSzPts val="1600"/>
                  <a:buFont typeface="Arial"/>
                  <a:buNone/>
                </a:pPr>
                <a:r>
                  <a:rPr lang="de-CH" sz="1600" b="1" i="0" u="none" strike="noStrike" cap="none" dirty="0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Separate temporal variability and</a:t>
                </a:r>
                <a:br>
                  <a:rPr lang="de-CH" sz="1600" b="1" i="0" u="none" strike="noStrike" cap="none" dirty="0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</a:br>
                <a:r>
                  <a:rPr lang="de-CH" sz="1600" b="1" i="0" u="none" strike="noStrike" cap="none" dirty="0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long-term trend</a:t>
                </a:r>
                <a:endParaRPr sz="1400" b="0" i="0" u="none" strike="noStrike" cap="none" dirty="0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sz="16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sz="1600" b="1" i="0" u="none" strike="noStrike" cap="none" dirty="0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  <p:sp>
            <p:nvSpPr>
              <p:cNvPr id="521" name="Google Shape;521;p2"/>
              <p:cNvSpPr txBox="1"/>
              <p:nvPr/>
            </p:nvSpPr>
            <p:spPr>
              <a:xfrm>
                <a:off x="2371247" y="2443563"/>
                <a:ext cx="238114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200"/>
                  <a:buFont typeface="Arial"/>
                  <a:buNone/>
                </a:pPr>
                <a:r>
                  <a:rPr lang="de-CH" sz="7200" b="1" i="0" u="none" strike="noStrike" cap="none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2</a:t>
                </a:r>
                <a:endParaRPr sz="1400" b="0" i="0" u="none" strike="noStrike" cap="none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</p:grpSp>
        <p:grpSp>
          <p:nvGrpSpPr>
            <p:cNvPr id="522" name="Google Shape;522;p2"/>
            <p:cNvGrpSpPr/>
            <p:nvPr/>
          </p:nvGrpSpPr>
          <p:grpSpPr>
            <a:xfrm>
              <a:off x="307029" y="3241760"/>
              <a:ext cx="2294962" cy="1200329"/>
              <a:chOff x="307029" y="3241760"/>
              <a:chExt cx="2294962" cy="1200329"/>
            </a:xfrm>
          </p:grpSpPr>
          <p:sp>
            <p:nvSpPr>
              <p:cNvPr id="523" name="Google Shape;523;p2"/>
              <p:cNvSpPr txBox="1"/>
              <p:nvPr/>
            </p:nvSpPr>
            <p:spPr>
              <a:xfrm>
                <a:off x="307029" y="3834154"/>
                <a:ext cx="2294962" cy="584773"/>
              </a:xfrm>
              <a:prstGeom prst="rect">
                <a:avLst/>
              </a:prstGeom>
              <a:solidFill>
                <a:srgbClr val="F3F2F2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0C2B2"/>
                  </a:buClr>
                  <a:buSzPts val="1600"/>
                  <a:buFont typeface="Arial"/>
                  <a:buNone/>
                </a:pPr>
                <a:r>
                  <a:rPr lang="de-CH" sz="1600" b="1" i="0" u="none" strike="noStrike" cap="none" dirty="0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Combine datasets within methods</a:t>
                </a:r>
                <a:endParaRPr sz="1400" b="0" i="0" u="none" strike="noStrike" cap="none" dirty="0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  <p:sp>
            <p:nvSpPr>
              <p:cNvPr id="524" name="Google Shape;524;p2"/>
              <p:cNvSpPr txBox="1"/>
              <p:nvPr/>
            </p:nvSpPr>
            <p:spPr>
              <a:xfrm>
                <a:off x="2240001" y="3241760"/>
                <a:ext cx="238114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200"/>
                  <a:buFont typeface="Arial"/>
                  <a:buNone/>
                </a:pPr>
                <a:r>
                  <a:rPr lang="de-CH" sz="7200" b="1" i="0" u="none" strike="noStrike" cap="none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3</a:t>
                </a:r>
                <a:endParaRPr sz="1400" b="0" i="0" u="none" strike="noStrike" cap="none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</p:grpSp>
      </p:grpSp>
      <p:sp>
        <p:nvSpPr>
          <p:cNvPr id="525" name="Google Shape;525;p2"/>
          <p:cNvSpPr txBox="1"/>
          <p:nvPr/>
        </p:nvSpPr>
        <p:spPr>
          <a:xfrm>
            <a:off x="2746662" y="2894597"/>
            <a:ext cx="1614878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D64"/>
              </a:buClr>
              <a:buSzPts val="1400"/>
              <a:buFont typeface="Arial"/>
              <a:buNone/>
            </a:pPr>
            <a:r>
              <a:rPr lang="de-CH" sz="1400" b="1" i="0" u="none" strike="noStrike" cap="none" dirty="0">
                <a:solidFill>
                  <a:srgbClr val="F9AD64"/>
                </a:solidFill>
                <a:latin typeface="Bahnschrift" panose="020B0502040204020203" pitchFamily="34" charset="0"/>
                <a:sym typeface="Arial"/>
              </a:rPr>
              <a:t>Combined </a:t>
            </a:r>
            <a:endParaRPr dirty="0">
              <a:latin typeface="Bahnschrift" panose="020B0502040204020203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D64"/>
              </a:buClr>
              <a:buSzPts val="1400"/>
              <a:buFont typeface="Arial"/>
              <a:buNone/>
            </a:pPr>
            <a:r>
              <a:rPr lang="de-CH" sz="1400" b="1" i="0" u="none" strike="noStrike" cap="none" dirty="0">
                <a:solidFill>
                  <a:srgbClr val="F9AD64"/>
                </a:solidFill>
                <a:latin typeface="Bahnschrift" panose="020B0502040204020203" pitchFamily="34" charset="0"/>
                <a:sym typeface="Arial"/>
              </a:rPr>
              <a:t>Altimetry</a:t>
            </a:r>
            <a:endParaRPr sz="1400" b="0" i="0" u="none" strike="noStrike" cap="none" dirty="0">
              <a:solidFill>
                <a:srgbClr val="000000"/>
              </a:solidFill>
              <a:latin typeface="Bahnschrift" panose="020B0502040204020203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9AD64"/>
              </a:solidFill>
              <a:latin typeface="Bahnschrift" panose="020B0502040204020203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734F"/>
              </a:buClr>
              <a:buSzPts val="1400"/>
              <a:buFont typeface="Arial"/>
              <a:buNone/>
            </a:pPr>
            <a:r>
              <a:rPr lang="de-CH" sz="1400" b="1" i="0" u="none" strike="noStrike" cap="none" dirty="0">
                <a:solidFill>
                  <a:srgbClr val="F3734F"/>
                </a:solidFill>
                <a:latin typeface="Bahnschrift" panose="020B0502040204020203" pitchFamily="34" charset="0"/>
                <a:sym typeface="Arial"/>
              </a:rPr>
              <a:t>Combined </a:t>
            </a:r>
            <a:endParaRPr dirty="0">
              <a:latin typeface="Bahnschrift" panose="020B0502040204020203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734F"/>
              </a:buClr>
              <a:buSzPts val="1400"/>
              <a:buFont typeface="Arial"/>
              <a:buNone/>
            </a:pPr>
            <a:r>
              <a:rPr lang="de-CH" sz="1400" b="1" i="0" u="none" strike="noStrike" cap="none" dirty="0">
                <a:solidFill>
                  <a:srgbClr val="F3734F"/>
                </a:solidFill>
                <a:latin typeface="Bahnschrift" panose="020B0502040204020203" pitchFamily="34" charset="0"/>
                <a:sym typeface="Arial"/>
              </a:rPr>
              <a:t>Gravimetry</a:t>
            </a:r>
            <a:endParaRPr sz="1400" b="0" i="0" u="none" strike="noStrike" cap="none" dirty="0">
              <a:solidFill>
                <a:srgbClr val="000000"/>
              </a:solidFill>
              <a:latin typeface="Bahnschrift" panose="020B0502040204020203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734F"/>
              </a:buClr>
              <a:buSzPts val="1400"/>
              <a:buFont typeface="Arial"/>
              <a:buNone/>
            </a:pPr>
            <a:r>
              <a:rPr lang="de-CH" sz="1400" b="1" i="0" u="none" strike="noStrike" cap="none" dirty="0">
                <a:solidFill>
                  <a:srgbClr val="F3734F"/>
                </a:solidFill>
                <a:latin typeface="Bahnschrift" panose="020B0502040204020203" pitchFamily="34" charset="0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Bahnschrift" panose="020B0502040204020203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79B5"/>
              </a:buClr>
              <a:buSzPts val="1400"/>
              <a:buFont typeface="Arial"/>
              <a:buNone/>
            </a:pPr>
            <a:r>
              <a:rPr lang="de-CH" sz="1400" b="1" i="0" u="none" strike="noStrike" cap="none" dirty="0">
                <a:solidFill>
                  <a:srgbClr val="3079B5"/>
                </a:solidFill>
                <a:latin typeface="Bahnschrift" panose="020B0502040204020203" pitchFamily="34" charset="0"/>
                <a:sym typeface="Arial"/>
              </a:rPr>
              <a:t>Combined DEM differencing &amp; Glaciological </a:t>
            </a:r>
            <a:endParaRPr sz="1400" b="0" i="0" u="none" strike="noStrike" cap="none" dirty="0">
              <a:solidFill>
                <a:srgbClr val="000000"/>
              </a:solidFill>
              <a:latin typeface="Bahnschrift" panose="020B0502040204020203" pitchFamily="34" charset="0"/>
              <a:sym typeface="Arial"/>
            </a:endParaRPr>
          </a:p>
        </p:txBody>
      </p:sp>
      <p:sp>
        <p:nvSpPr>
          <p:cNvPr id="526" name="Google Shape;526;p2"/>
          <p:cNvSpPr txBox="1"/>
          <p:nvPr/>
        </p:nvSpPr>
        <p:spPr>
          <a:xfrm>
            <a:off x="0" y="4619691"/>
            <a:ext cx="18790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H" sz="1400" b="1" i="0" u="none" strike="noStrike" cap="none" dirty="0">
                <a:solidFill>
                  <a:schemeClr val="dk1"/>
                </a:solidFill>
                <a:latin typeface="Bahnschrift" panose="020B0502040204020203" pitchFamily="34" charset="0"/>
                <a:sym typeface="Arial"/>
              </a:rPr>
              <a:t>AMONG</a:t>
            </a:r>
            <a:r>
              <a:rPr lang="de-CH" sz="1400" b="1" i="0" u="none" strike="noStrike" cap="none" dirty="0">
                <a:solidFill>
                  <a:schemeClr val="dk1"/>
                </a:solidFill>
                <a:latin typeface="Bahnschrift" panose="020B0502040204020203" pitchFamily="34" charset="0"/>
                <a:sym typeface="Arial"/>
              </a:rPr>
              <a:t> </a:t>
            </a:r>
            <a:r>
              <a:rPr lang="de-CH" sz="1400" b="1" i="0" u="none" strike="noStrike" cap="none" dirty="0" err="1">
                <a:solidFill>
                  <a:schemeClr val="dk1"/>
                </a:solidFill>
                <a:latin typeface="Bahnschrift" panose="020B0502040204020203" pitchFamily="34" charset="0"/>
                <a:sym typeface="Arial"/>
              </a:rPr>
              <a:t>methods</a:t>
            </a:r>
            <a:endParaRPr dirty="0">
              <a:latin typeface="Bahnschrift" panose="020B0502040204020203" pitchFamily="34" charset="0"/>
            </a:endParaRPr>
          </a:p>
        </p:txBody>
      </p:sp>
      <p:sp>
        <p:nvSpPr>
          <p:cNvPr id="527" name="Google Shape;527;p2"/>
          <p:cNvSpPr txBox="1"/>
          <p:nvPr/>
        </p:nvSpPr>
        <p:spPr>
          <a:xfrm>
            <a:off x="0" y="885324"/>
            <a:ext cx="16177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 b="1" i="0" u="none" strike="noStrike" cap="none" dirty="0">
                <a:solidFill>
                  <a:schemeClr val="dk1"/>
                </a:solidFill>
                <a:latin typeface="Bahnschrift" panose="020B0502040204020203" pitchFamily="34" charset="0"/>
                <a:sym typeface="Arial"/>
              </a:rPr>
              <a:t>WITHIN methods</a:t>
            </a:r>
            <a:endParaRPr dirty="0">
              <a:latin typeface="Bahnschrift" panose="020B0502040204020203" pitchFamily="34" charset="0"/>
            </a:endParaRPr>
          </a:p>
        </p:txBody>
      </p:sp>
      <p:sp>
        <p:nvSpPr>
          <p:cNvPr id="2" name="Oval 1">
            <a:hlinkClick r:id="" action="ppaction://noaction"/>
            <a:extLst>
              <a:ext uri="{FF2B5EF4-FFF2-40B4-BE49-F238E27FC236}">
                <a16:creationId xmlns:a16="http://schemas.microsoft.com/office/drawing/2014/main" id="{957F9BE2-ADAA-470D-7D3C-E2D68801F78D}"/>
              </a:ext>
            </a:extLst>
          </p:cNvPr>
          <p:cNvSpPr/>
          <p:nvPr/>
        </p:nvSpPr>
        <p:spPr>
          <a:xfrm>
            <a:off x="10391775" y="109279"/>
            <a:ext cx="1718215" cy="852140"/>
          </a:xfrm>
          <a:prstGeom prst="ellipse">
            <a:avLst/>
          </a:prstGeom>
          <a:solidFill>
            <a:srgbClr val="00B19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Methods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0185-8047-8F09-66DD-84AA3A4DF826}"/>
              </a:ext>
            </a:extLst>
          </p:cNvPr>
          <p:cNvSpPr/>
          <p:nvPr/>
        </p:nvSpPr>
        <p:spPr>
          <a:xfrm>
            <a:off x="9388616" y="6464125"/>
            <a:ext cx="24705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200" dirty="0">
                <a:solidFill>
                  <a:schemeClr val="tx2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altLang="de-DE" sz="1200" dirty="0" err="1">
                <a:solidFill>
                  <a:schemeClr val="tx2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GlaMBIE</a:t>
            </a:r>
            <a:r>
              <a:rPr lang="en-US" altLang="de-DE" sz="1200" dirty="0">
                <a:solidFill>
                  <a:schemeClr val="tx2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 Team (2025), Nature</a:t>
            </a:r>
            <a:endParaRPr lang="en-GB" sz="1200" dirty="0">
              <a:solidFill>
                <a:schemeClr val="tx2"/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3" name="Google Shape;533;p30"/>
          <p:cNvCxnSpPr/>
          <p:nvPr/>
        </p:nvCxnSpPr>
        <p:spPr>
          <a:xfrm>
            <a:off x="292100" y="863600"/>
            <a:ext cx="10998200" cy="0"/>
          </a:xfrm>
          <a:prstGeom prst="straightConnector1">
            <a:avLst/>
          </a:prstGeom>
          <a:noFill/>
          <a:ln w="25400" cap="flat" cmpd="sng">
            <a:solidFill>
              <a:srgbClr val="98E1D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4" name="Google Shape;534;p30"/>
          <p:cNvSpPr txBox="1"/>
          <p:nvPr/>
        </p:nvSpPr>
        <p:spPr>
          <a:xfrm>
            <a:off x="190500" y="282575"/>
            <a:ext cx="10515600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73BA"/>
              </a:buClr>
              <a:buSzPts val="3200"/>
              <a:buFont typeface="Arial"/>
              <a:buNone/>
            </a:pPr>
            <a:r>
              <a:rPr lang="de-CH" sz="3200" b="1" i="0" u="none" strike="noStrike" cap="none" dirty="0">
                <a:solidFill>
                  <a:srgbClr val="1F4E79"/>
                </a:solidFill>
                <a:latin typeface="Bahnschrift" panose="020B0502040204020203" pitchFamily="34" charset="0"/>
                <a:sym typeface="Arial"/>
              </a:rPr>
              <a:t>Data submissions and results | e.g. Iceland</a:t>
            </a:r>
            <a:endParaRPr sz="3200" b="0" i="0" u="none" strike="noStrike" cap="none" dirty="0">
              <a:solidFill>
                <a:srgbClr val="1F4E79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37" name="Google Shape;537;p30"/>
          <p:cNvGrpSpPr/>
          <p:nvPr/>
        </p:nvGrpSpPr>
        <p:grpSpPr>
          <a:xfrm>
            <a:off x="299303" y="660249"/>
            <a:ext cx="2302688" cy="3781840"/>
            <a:chOff x="299303" y="660249"/>
            <a:chExt cx="2302688" cy="3781840"/>
          </a:xfrm>
        </p:grpSpPr>
        <p:grpSp>
          <p:nvGrpSpPr>
            <p:cNvPr id="538" name="Google Shape;538;p30"/>
            <p:cNvGrpSpPr/>
            <p:nvPr/>
          </p:nvGrpSpPr>
          <p:grpSpPr>
            <a:xfrm>
              <a:off x="299303" y="660249"/>
              <a:ext cx="2294962" cy="2074630"/>
              <a:chOff x="419298" y="803506"/>
              <a:chExt cx="2294962" cy="2074630"/>
            </a:xfrm>
          </p:grpSpPr>
          <p:sp>
            <p:nvSpPr>
              <p:cNvPr id="539" name="Google Shape;539;p30"/>
              <p:cNvSpPr txBox="1"/>
              <p:nvPr/>
            </p:nvSpPr>
            <p:spPr>
              <a:xfrm>
                <a:off x="419298" y="1893253"/>
                <a:ext cx="2294962" cy="984883"/>
              </a:xfrm>
              <a:prstGeom prst="rect">
                <a:avLst/>
              </a:prstGeom>
              <a:solidFill>
                <a:srgbClr val="F3F2F2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0C2B2"/>
                  </a:buClr>
                  <a:buSzPts val="1600"/>
                  <a:buFont typeface="Arial"/>
                  <a:buNone/>
                </a:pPr>
                <a:r>
                  <a:rPr lang="de-CH" sz="1600" b="1" i="0" u="none" strike="noStrike" cap="none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Homogenize data </a:t>
                </a:r>
                <a:endParaRPr sz="1400" b="0" i="0" u="none" strike="noStrike" cap="none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0C2B2"/>
                  </a:buClr>
                  <a:buSzPts val="1400"/>
                  <a:buFont typeface="Arial"/>
                  <a:buNone/>
                </a:pPr>
                <a:r>
                  <a:rPr lang="de-CH" sz="1400" b="1" i="0" u="none" strike="noStrike" cap="none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(space, time, units, area)</a:t>
                </a:r>
                <a:endParaRPr sz="1400" b="0" i="0" u="none" strike="noStrike" cap="none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  <p:sp>
            <p:nvSpPr>
              <p:cNvPr id="540" name="Google Shape;540;p30"/>
              <p:cNvSpPr txBox="1"/>
              <p:nvPr/>
            </p:nvSpPr>
            <p:spPr>
              <a:xfrm>
                <a:off x="419298" y="1308480"/>
                <a:ext cx="2294962" cy="584773"/>
              </a:xfrm>
              <a:prstGeom prst="rect">
                <a:avLst/>
              </a:prstGeom>
              <a:solidFill>
                <a:srgbClr val="F3F2F2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0C2B2"/>
                  </a:buClr>
                  <a:buSzPts val="1600"/>
                  <a:buFont typeface="Arial"/>
                  <a:buNone/>
                </a:pPr>
                <a:r>
                  <a:rPr lang="de-CH" sz="1600" b="1" i="0" u="none" strike="noStrike" cap="none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Compile data at best resolution and unit</a:t>
                </a:r>
                <a:endParaRPr sz="1600" b="1" i="0" u="none" strike="noStrike" cap="none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  <p:sp>
            <p:nvSpPr>
              <p:cNvPr id="541" name="Google Shape;541;p30"/>
              <p:cNvSpPr txBox="1"/>
              <p:nvPr/>
            </p:nvSpPr>
            <p:spPr>
              <a:xfrm>
                <a:off x="2352693" y="803506"/>
                <a:ext cx="238114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200"/>
                  <a:buFont typeface="Arial"/>
                  <a:buNone/>
                </a:pPr>
                <a:r>
                  <a:rPr lang="de-CH" sz="7200" b="1" i="0" u="none" strike="noStrike" cap="none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1</a:t>
                </a:r>
                <a:endParaRPr sz="1400" b="0" i="0" u="none" strike="noStrike" cap="none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</p:grpSp>
        <p:grpSp>
          <p:nvGrpSpPr>
            <p:cNvPr id="542" name="Google Shape;542;p30"/>
            <p:cNvGrpSpPr/>
            <p:nvPr/>
          </p:nvGrpSpPr>
          <p:grpSpPr>
            <a:xfrm>
              <a:off x="303111" y="2097583"/>
              <a:ext cx="2294962" cy="1841568"/>
              <a:chOff x="421329" y="2443563"/>
              <a:chExt cx="2294962" cy="1841568"/>
            </a:xfrm>
          </p:grpSpPr>
          <p:sp>
            <p:nvSpPr>
              <p:cNvPr id="543" name="Google Shape;543;p30"/>
              <p:cNvSpPr txBox="1"/>
              <p:nvPr/>
            </p:nvSpPr>
            <p:spPr>
              <a:xfrm>
                <a:off x="421329" y="2961694"/>
                <a:ext cx="2294962" cy="1323437"/>
              </a:xfrm>
              <a:prstGeom prst="rect">
                <a:avLst/>
              </a:prstGeom>
              <a:solidFill>
                <a:srgbClr val="F3F2F2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0C2B2"/>
                  </a:buClr>
                  <a:buSzPts val="1600"/>
                  <a:buFont typeface="Arial"/>
                  <a:buNone/>
                </a:pPr>
                <a:r>
                  <a:rPr lang="de-CH" sz="1600" b="1" i="0" u="none" strike="noStrike" cap="none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Separate temporal variability and</a:t>
                </a:r>
                <a:br>
                  <a:rPr lang="de-CH" sz="1600" b="1" i="0" u="none" strike="noStrike" cap="none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</a:br>
                <a:r>
                  <a:rPr lang="de-CH" sz="1600" b="1" i="0" u="none" strike="noStrike" cap="none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long-term trend</a:t>
                </a:r>
                <a:endParaRPr sz="1400" b="0" i="0" u="none" strike="noStrike" cap="none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sz="1600" b="1" i="0" u="none" strike="noStrike" cap="none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sz="1600" b="1" i="0" u="none" strike="noStrike" cap="none">
                  <a:solidFill>
                    <a:srgbClr val="30C2B2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  <p:sp>
            <p:nvSpPr>
              <p:cNvPr id="544" name="Google Shape;544;p30"/>
              <p:cNvSpPr txBox="1"/>
              <p:nvPr/>
            </p:nvSpPr>
            <p:spPr>
              <a:xfrm>
                <a:off x="2371247" y="2443563"/>
                <a:ext cx="238114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200"/>
                  <a:buFont typeface="Arial"/>
                  <a:buNone/>
                </a:pPr>
                <a:r>
                  <a:rPr lang="de-CH" sz="7200" b="1" i="0" u="none" strike="noStrike" cap="none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2</a:t>
                </a:r>
                <a:endParaRPr sz="1400" b="0" i="0" u="none" strike="noStrike" cap="none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</p:grpSp>
        <p:grpSp>
          <p:nvGrpSpPr>
            <p:cNvPr id="545" name="Google Shape;545;p30"/>
            <p:cNvGrpSpPr/>
            <p:nvPr/>
          </p:nvGrpSpPr>
          <p:grpSpPr>
            <a:xfrm>
              <a:off x="307029" y="3241760"/>
              <a:ext cx="2294962" cy="1200329"/>
              <a:chOff x="307029" y="3241760"/>
              <a:chExt cx="2294962" cy="1200329"/>
            </a:xfrm>
          </p:grpSpPr>
          <p:sp>
            <p:nvSpPr>
              <p:cNvPr id="546" name="Google Shape;546;p30"/>
              <p:cNvSpPr txBox="1"/>
              <p:nvPr/>
            </p:nvSpPr>
            <p:spPr>
              <a:xfrm>
                <a:off x="307029" y="3834154"/>
                <a:ext cx="2294962" cy="584773"/>
              </a:xfrm>
              <a:prstGeom prst="rect">
                <a:avLst/>
              </a:prstGeom>
              <a:solidFill>
                <a:srgbClr val="F3F2F2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0C2B2"/>
                  </a:buClr>
                  <a:buSzPts val="1600"/>
                  <a:buFont typeface="Arial"/>
                  <a:buNone/>
                </a:pPr>
                <a:r>
                  <a:rPr lang="de-CH" sz="1600" b="1" i="0" u="none" strike="noStrike" cap="none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Combine datasets within methods</a:t>
                </a:r>
                <a:endParaRPr sz="1400" b="0" i="0" u="none" strike="noStrike" cap="none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  <p:sp>
            <p:nvSpPr>
              <p:cNvPr id="547" name="Google Shape;547;p30"/>
              <p:cNvSpPr txBox="1"/>
              <p:nvPr/>
            </p:nvSpPr>
            <p:spPr>
              <a:xfrm>
                <a:off x="2240001" y="3241760"/>
                <a:ext cx="238114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200"/>
                  <a:buFont typeface="Arial"/>
                  <a:buNone/>
                </a:pPr>
                <a:r>
                  <a:rPr lang="de-CH" sz="7200" b="1" i="0" u="none" strike="noStrike" cap="none">
                    <a:solidFill>
                      <a:srgbClr val="30C2B2"/>
                    </a:solidFill>
                    <a:latin typeface="Bahnschrift" panose="020B0502040204020203" pitchFamily="34" charset="0"/>
                    <a:sym typeface="Arial"/>
                  </a:rPr>
                  <a:t>3</a:t>
                </a:r>
                <a:endParaRPr sz="1400" b="0" i="0" u="none" strike="noStrike" cap="none">
                  <a:solidFill>
                    <a:srgbClr val="000000"/>
                  </a:solidFill>
                  <a:latin typeface="Bahnschrift" panose="020B0502040204020203" pitchFamily="34" charset="0"/>
                  <a:sym typeface="Arial"/>
                </a:endParaRPr>
              </a:p>
            </p:txBody>
          </p:sp>
        </p:grpSp>
      </p:grpSp>
      <p:grpSp>
        <p:nvGrpSpPr>
          <p:cNvPr id="548" name="Google Shape;548;p30"/>
          <p:cNvGrpSpPr/>
          <p:nvPr/>
        </p:nvGrpSpPr>
        <p:grpSpPr>
          <a:xfrm>
            <a:off x="2848183" y="905130"/>
            <a:ext cx="6355824" cy="5865620"/>
            <a:chOff x="-6228" y="958506"/>
            <a:chExt cx="6321684" cy="5834113"/>
          </a:xfrm>
        </p:grpSpPr>
        <p:pic>
          <p:nvPicPr>
            <p:cNvPr id="549" name="Google Shape;549;p30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704" y="3048128"/>
              <a:ext cx="6298752" cy="15383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0" name="Google Shape;550;p30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6228" y="5102884"/>
              <a:ext cx="6315456" cy="1689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1" name="Google Shape;551;p30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084327"/>
              <a:ext cx="6315456" cy="15258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2" name="Google Shape;552;p30"/>
            <p:cNvSpPr/>
            <p:nvPr/>
          </p:nvSpPr>
          <p:spPr>
            <a:xfrm>
              <a:off x="400898" y="958506"/>
              <a:ext cx="1870237" cy="459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9AD64"/>
                </a:buClr>
                <a:buSzPts val="1050"/>
                <a:buFont typeface="Arial"/>
                <a:buNone/>
              </a:pPr>
              <a:r>
                <a:rPr lang="de-CH" sz="2000" b="1" i="0" u="none" strike="noStrike" cap="none" dirty="0">
                  <a:solidFill>
                    <a:srgbClr val="F9AD64"/>
                  </a:solidFill>
                  <a:latin typeface="Bahnschrift" panose="020B0502040204020203" pitchFamily="34" charset="0"/>
                  <a:sym typeface="Arial"/>
                </a:rPr>
                <a:t>Altimetry</a:t>
              </a:r>
              <a:r>
                <a:rPr lang="de-CH" sz="2400" b="0" i="0" u="none" strike="noStrike" cap="none" dirty="0">
                  <a:solidFill>
                    <a:srgbClr val="F9AD64"/>
                  </a:solidFill>
                  <a:latin typeface="Bahnschrift" panose="020B0502040204020203" pitchFamily="34" charset="0"/>
                  <a:sym typeface="Arial"/>
                </a:rPr>
                <a:t> </a:t>
              </a:r>
              <a:endParaRPr sz="2400" b="0" i="0" u="none" strike="noStrike" cap="none" dirty="0">
                <a:solidFill>
                  <a:srgbClr val="F9AD64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400898" y="2674404"/>
              <a:ext cx="3358025" cy="3979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79B5"/>
                </a:buClr>
                <a:buSzPts val="1050"/>
                <a:buFont typeface="Arial"/>
                <a:buNone/>
              </a:pPr>
              <a:r>
                <a:rPr lang="de-CH" sz="2000" b="1" i="0" u="none" strike="noStrike" cap="none">
                  <a:solidFill>
                    <a:srgbClr val="3079B5"/>
                  </a:solidFill>
                  <a:latin typeface="Bahnschrift" panose="020B0502040204020203" pitchFamily="34" charset="0"/>
                  <a:sym typeface="Arial"/>
                </a:rPr>
                <a:t>DEM diff. &amp; glaciol.</a:t>
              </a:r>
              <a:endParaRPr sz="2000" b="0" i="0" u="none" strike="noStrike" cap="none">
                <a:solidFill>
                  <a:srgbClr val="3079B5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400898" y="4697863"/>
              <a:ext cx="2240458" cy="3979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734F"/>
                </a:buClr>
                <a:buSzPts val="1100"/>
                <a:buFont typeface="Arial"/>
                <a:buNone/>
              </a:pPr>
              <a:r>
                <a:rPr lang="de-CH" sz="2000" b="1" i="0" u="none" strike="noStrike" cap="none">
                  <a:solidFill>
                    <a:srgbClr val="F3734F"/>
                  </a:solidFill>
                  <a:latin typeface="Bahnschrift" panose="020B0502040204020203" pitchFamily="34" charset="0"/>
                  <a:sym typeface="Arial"/>
                </a:rPr>
                <a:t>Gravimetry</a:t>
              </a:r>
              <a:endParaRPr sz="2000" b="0" i="0" u="none" strike="noStrike" cap="none">
                <a:solidFill>
                  <a:srgbClr val="F3734F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55" name="Google Shape;555;p30"/>
          <p:cNvCxnSpPr/>
          <p:nvPr/>
        </p:nvCxnSpPr>
        <p:spPr>
          <a:xfrm>
            <a:off x="6988822" y="2876291"/>
            <a:ext cx="377371" cy="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556" name="Google Shape;556;p30"/>
          <p:cNvSpPr txBox="1"/>
          <p:nvPr/>
        </p:nvSpPr>
        <p:spPr>
          <a:xfrm>
            <a:off x="7366193" y="2722402"/>
            <a:ext cx="22309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 b="1" i="0" u="none" strike="noStrike" cap="none">
                <a:solidFill>
                  <a:srgbClr val="A5A5A5"/>
                </a:solidFill>
                <a:latin typeface="Bahnschrift" panose="020B0502040204020203" pitchFamily="34" charset="0"/>
                <a:sym typeface="Arial"/>
              </a:rPr>
              <a:t>unselected dataset</a:t>
            </a:r>
            <a:endParaRPr>
              <a:latin typeface="Bahnschrift" panose="020B0502040204020203" pitchFamily="34" charset="0"/>
            </a:endParaRPr>
          </a:p>
        </p:txBody>
      </p:sp>
      <p:pic>
        <p:nvPicPr>
          <p:cNvPr id="557" name="Google Shape;557;p30"/>
          <p:cNvPicPr preferRelativeResize="0"/>
          <p:nvPr/>
        </p:nvPicPr>
        <p:blipFill rotWithShape="1">
          <a:blip r:embed="rId6">
            <a:alphaModFix/>
          </a:blip>
          <a:srcRect t="31726" b="24972"/>
          <a:stretch/>
        </p:blipFill>
        <p:spPr>
          <a:xfrm>
            <a:off x="8483600" y="977180"/>
            <a:ext cx="3708400" cy="13284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hlinkClick r:id="" action="ppaction://noaction"/>
            <a:extLst>
              <a:ext uri="{FF2B5EF4-FFF2-40B4-BE49-F238E27FC236}">
                <a16:creationId xmlns:a16="http://schemas.microsoft.com/office/drawing/2014/main" id="{7AE9F2D3-1F6D-B379-1413-DE7F96582F33}"/>
              </a:ext>
            </a:extLst>
          </p:cNvPr>
          <p:cNvSpPr/>
          <p:nvPr/>
        </p:nvSpPr>
        <p:spPr>
          <a:xfrm>
            <a:off x="10391775" y="109279"/>
            <a:ext cx="1718215" cy="852140"/>
          </a:xfrm>
          <a:prstGeom prst="ellipse">
            <a:avLst/>
          </a:prstGeom>
          <a:solidFill>
            <a:srgbClr val="00B19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Methods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193DDA-0F89-B5B7-66A3-E9396C1D237E}"/>
              </a:ext>
            </a:extLst>
          </p:cNvPr>
          <p:cNvSpPr/>
          <p:nvPr/>
        </p:nvSpPr>
        <p:spPr>
          <a:xfrm>
            <a:off x="9388616" y="6464125"/>
            <a:ext cx="24705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200" dirty="0">
                <a:solidFill>
                  <a:schemeClr val="tx2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altLang="de-DE" sz="1200" dirty="0" err="1">
                <a:solidFill>
                  <a:schemeClr val="tx2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GlaMBIE</a:t>
            </a:r>
            <a:r>
              <a:rPr lang="en-US" altLang="de-DE" sz="1200" dirty="0">
                <a:solidFill>
                  <a:schemeClr val="tx2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 Team (2025), Nature</a:t>
            </a:r>
            <a:endParaRPr lang="en-GB" sz="1200" dirty="0">
              <a:solidFill>
                <a:schemeClr val="tx2"/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_Presentation_DARK">
      <a:dk1>
        <a:srgbClr val="003249"/>
      </a:dk1>
      <a:lt1>
        <a:srgbClr val="003249">
          <a:alpha val="0"/>
        </a:srgbClr>
      </a:lt1>
      <a:dk2>
        <a:srgbClr val="A7A7A7"/>
      </a:dk2>
      <a:lt2>
        <a:srgbClr val="53535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0000FF"/>
      </a:hlink>
      <a:folHlink>
        <a:srgbClr val="FF00FF"/>
      </a:folHlink>
    </a:clrScheme>
    <a:fontScheme name="ESA_Presentation_DARK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ESA_Presentation_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249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249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SA_Presentation_DARK">
  <a:themeElements>
    <a:clrScheme name="ESA_Presentation_DAR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0000FF"/>
      </a:hlink>
      <a:folHlink>
        <a:srgbClr val="FF00FF"/>
      </a:folHlink>
    </a:clrScheme>
    <a:fontScheme name="ESA_Presentation_DARK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ESA_Presentation_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249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249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4817</TotalTime>
  <Words>965</Words>
  <Application>Microsoft Office PowerPoint</Application>
  <PresentationFormat>Widescreen</PresentationFormat>
  <Paragraphs>213</Paragraphs>
  <Slides>17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Bahnschrift</vt:lpstr>
      <vt:lpstr>Calibri</vt:lpstr>
      <vt:lpstr>Verdana</vt:lpstr>
      <vt:lpstr>Wingdings</vt:lpstr>
      <vt:lpstr>ESA_Presentation_DARK</vt:lpstr>
      <vt:lpstr>PowerPoint Presentation</vt:lpstr>
      <vt:lpstr>PowerPoint Presentation</vt:lpstr>
      <vt:lpstr>Observation methods – DEM differencing</vt:lpstr>
      <vt:lpstr>Observation methods - altimetry</vt:lpstr>
      <vt:lpstr>Observation methods - gravimetry</vt:lpstr>
      <vt:lpstr>PowerPoint Presentation</vt:lpstr>
      <vt:lpstr>PowerPoint Presentation</vt:lpstr>
      <vt:lpstr>The GlaMBIE approach workflow in a nutshell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Glacier Mass Balance Intercomparison Exercise (GlaMBIE) &amp; Regional Assessments of Glacier Mass Change (RAGMAC)</dc:title>
  <dc:creator>Livia Jakob</dc:creator>
  <cp:lastModifiedBy>Michael Zemp</cp:lastModifiedBy>
  <cp:revision>175</cp:revision>
  <dcterms:modified xsi:type="dcterms:W3CDTF">2025-09-16T07:38:24Z</dcterms:modified>
</cp:coreProperties>
</file>