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7" r:id="rId5"/>
    <p:sldId id="3430" r:id="rId6"/>
    <p:sldId id="284" r:id="rId7"/>
    <p:sldId id="402" r:id="rId8"/>
    <p:sldId id="413" r:id="rId9"/>
    <p:sldId id="412" r:id="rId10"/>
    <p:sldId id="414" r:id="rId11"/>
    <p:sldId id="290" r:id="rId12"/>
    <p:sldId id="416" r:id="rId13"/>
    <p:sldId id="3422" r:id="rId14"/>
    <p:sldId id="401" r:id="rId15"/>
    <p:sldId id="289" r:id="rId16"/>
    <p:sldId id="301" r:id="rId17"/>
    <p:sldId id="415" r:id="rId18"/>
    <p:sldId id="390" r:id="rId19"/>
    <p:sldId id="286" r:id="rId20"/>
    <p:sldId id="3425" r:id="rId21"/>
    <p:sldId id="3424" r:id="rId22"/>
    <p:sldId id="3429" r:id="rId23"/>
    <p:sldId id="3431" r:id="rId24"/>
    <p:sldId id="408" r:id="rId25"/>
    <p:sldId id="3426" r:id="rId26"/>
    <p:sldId id="291" r:id="rId27"/>
    <p:sldId id="3432"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2741472-FE8A-4902-9D51-4C6D142AB441}">
          <p14:sldIdLst>
            <p14:sldId id="257"/>
            <p14:sldId id="3430"/>
            <p14:sldId id="284"/>
            <p14:sldId id="402"/>
            <p14:sldId id="413"/>
            <p14:sldId id="412"/>
            <p14:sldId id="414"/>
            <p14:sldId id="290"/>
            <p14:sldId id="416"/>
            <p14:sldId id="3422"/>
            <p14:sldId id="401"/>
            <p14:sldId id="289"/>
            <p14:sldId id="301"/>
            <p14:sldId id="415"/>
            <p14:sldId id="390"/>
            <p14:sldId id="286"/>
            <p14:sldId id="3425"/>
            <p14:sldId id="3424"/>
            <p14:sldId id="3429"/>
            <p14:sldId id="3431"/>
          </p14:sldIdLst>
        </p14:section>
        <p14:section name="Untitled Section" id="{F46B1652-D5B0-4357-888B-AF158D64C8F6}">
          <p14:sldIdLst>
            <p14:sldId id="408"/>
            <p14:sldId id="3426"/>
            <p14:sldId id="291"/>
            <p14:sldId id="34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400"/>
    <a:srgbClr val="154734"/>
    <a:srgbClr val="FFD100"/>
    <a:srgbClr val="006B51"/>
    <a:srgbClr val="72B0E0"/>
    <a:srgbClr val="4195D1"/>
    <a:srgbClr val="367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31E3D8-3D8E-3EC6-E66F-12F29C9834DD}" v="322" dt="2025-09-15T17:21:49.705"/>
    <p1510:client id="{F7DDA26D-155E-478E-AFA2-3D4296900F48}" v="6" dt="2025-09-15T17:44:34.3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9" autoAdjust="0"/>
    <p:restoredTop sz="65981" autoAdjust="0"/>
  </p:normalViewPr>
  <p:slideViewPr>
    <p:cSldViewPr snapToGrid="0">
      <p:cViewPr varScale="1">
        <p:scale>
          <a:sx n="49" d="100"/>
          <a:sy n="49" d="100"/>
        </p:scale>
        <p:origin x="1056" y="3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ua Beneš (he/him)" userId="1f612aaa-b366-439e-af1f-63322534c494" providerId="ADAL" clId="{DE3F1EF1-E840-4C6C-8B8A-D75EA028FBCF}"/>
    <pc:docChg chg="undo redo custSel addSld delSld modSld sldOrd modSection modNotesMaster">
      <pc:chgData name="Joshua Beneš (he/him)" userId="1f612aaa-b366-439e-af1f-63322534c494" providerId="ADAL" clId="{DE3F1EF1-E840-4C6C-8B8A-D75EA028FBCF}" dt="2025-09-15T17:45:27.131" v="5000" actId="1076"/>
      <pc:docMkLst>
        <pc:docMk/>
      </pc:docMkLst>
      <pc:sldChg chg="modNotesTx">
        <pc:chgData name="Joshua Beneš (he/him)" userId="1f612aaa-b366-439e-af1f-63322534c494" providerId="ADAL" clId="{DE3F1EF1-E840-4C6C-8B8A-D75EA028FBCF}" dt="2025-09-15T14:24:54.520" v="4985" actId="20577"/>
        <pc:sldMkLst>
          <pc:docMk/>
          <pc:sldMk cId="3115076065" sldId="257"/>
        </pc:sldMkLst>
      </pc:sldChg>
      <pc:sldChg chg="addSp modSp mod modNotesTx">
        <pc:chgData name="Joshua Beneš (he/him)" userId="1f612aaa-b366-439e-af1f-63322534c494" providerId="ADAL" clId="{DE3F1EF1-E840-4C6C-8B8A-D75EA028FBCF}" dt="2025-09-15T14:34:15.831" v="4986" actId="115"/>
        <pc:sldMkLst>
          <pc:docMk/>
          <pc:sldMk cId="2536247789" sldId="286"/>
        </pc:sldMkLst>
        <pc:spChg chg="mod">
          <ac:chgData name="Joshua Beneš (he/him)" userId="1f612aaa-b366-439e-af1f-63322534c494" providerId="ADAL" clId="{DE3F1EF1-E840-4C6C-8B8A-D75EA028FBCF}" dt="2025-09-10T16:04:54.389" v="1177" actId="1076"/>
          <ac:spMkLst>
            <pc:docMk/>
            <pc:sldMk cId="2536247789" sldId="286"/>
            <ac:spMk id="2" creationId="{8E56882C-433C-8F89-152D-9CFFAD1B3E9B}"/>
          </ac:spMkLst>
        </pc:spChg>
        <pc:spChg chg="mod">
          <ac:chgData name="Joshua Beneš (he/him)" userId="1f612aaa-b366-439e-af1f-63322534c494" providerId="ADAL" clId="{DE3F1EF1-E840-4C6C-8B8A-D75EA028FBCF}" dt="2025-09-10T16:05:06.908" v="1181" actId="1076"/>
          <ac:spMkLst>
            <pc:docMk/>
            <pc:sldMk cId="2536247789" sldId="286"/>
            <ac:spMk id="5" creationId="{3ED89BCA-0EB7-7FBA-C1D4-C4716F619C4C}"/>
          </ac:spMkLst>
        </pc:spChg>
        <pc:picChg chg="mod">
          <ac:chgData name="Joshua Beneš (he/him)" userId="1f612aaa-b366-439e-af1f-63322534c494" providerId="ADAL" clId="{DE3F1EF1-E840-4C6C-8B8A-D75EA028FBCF}" dt="2025-09-10T16:05:11.483" v="1184" actId="1076"/>
          <ac:picMkLst>
            <pc:docMk/>
            <pc:sldMk cId="2536247789" sldId="286"/>
            <ac:picMk id="4" creationId="{9F03CC5C-9EB3-1EB3-092D-CFCCCAA08CC8}"/>
          </ac:picMkLst>
        </pc:picChg>
        <pc:picChg chg="add mod">
          <ac:chgData name="Joshua Beneš (he/him)" userId="1f612aaa-b366-439e-af1f-63322534c494" providerId="ADAL" clId="{DE3F1EF1-E840-4C6C-8B8A-D75EA028FBCF}" dt="2025-09-10T16:05:13.845" v="1185" actId="1076"/>
          <ac:picMkLst>
            <pc:docMk/>
            <pc:sldMk cId="2536247789" sldId="286"/>
            <ac:picMk id="6" creationId="{21C3A41C-D591-FAD2-E738-E8FCEB5E6617}"/>
          </ac:picMkLst>
        </pc:picChg>
        <pc:picChg chg="add mod modCrop">
          <ac:chgData name="Joshua Beneš (he/him)" userId="1f612aaa-b366-439e-af1f-63322534c494" providerId="ADAL" clId="{DE3F1EF1-E840-4C6C-8B8A-D75EA028FBCF}" dt="2025-09-10T16:05:35.572" v="1193" actId="1076"/>
          <ac:picMkLst>
            <pc:docMk/>
            <pc:sldMk cId="2536247789" sldId="286"/>
            <ac:picMk id="7" creationId="{C12ADE49-DA46-B738-C91D-8594ADAEEE73}"/>
          </ac:picMkLst>
        </pc:picChg>
        <pc:picChg chg="add mod">
          <ac:chgData name="Joshua Beneš (he/him)" userId="1f612aaa-b366-439e-af1f-63322534c494" providerId="ADAL" clId="{DE3F1EF1-E840-4C6C-8B8A-D75EA028FBCF}" dt="2025-09-11T15:46:21.431" v="3602" actId="1076"/>
          <ac:picMkLst>
            <pc:docMk/>
            <pc:sldMk cId="2536247789" sldId="286"/>
            <ac:picMk id="36" creationId="{B1226BB2-F4AE-73CB-CC1B-F25C9B57E196}"/>
          </ac:picMkLst>
        </pc:picChg>
      </pc:sldChg>
      <pc:sldChg chg="modNotesTx">
        <pc:chgData name="Joshua Beneš (he/him)" userId="1f612aaa-b366-439e-af1f-63322534c494" providerId="ADAL" clId="{DE3F1EF1-E840-4C6C-8B8A-D75EA028FBCF}" dt="2025-09-11T13:49:07.327" v="2520" actId="313"/>
        <pc:sldMkLst>
          <pc:docMk/>
          <pc:sldMk cId="3381448470" sldId="289"/>
        </pc:sldMkLst>
      </pc:sldChg>
      <pc:sldChg chg="addSp modSp mod modNotesTx">
        <pc:chgData name="Joshua Beneš (he/him)" userId="1f612aaa-b366-439e-af1f-63322534c494" providerId="ADAL" clId="{DE3F1EF1-E840-4C6C-8B8A-D75EA028FBCF}" dt="2025-09-11T15:50:27.297" v="3620" actId="20577"/>
        <pc:sldMkLst>
          <pc:docMk/>
          <pc:sldMk cId="2319229707" sldId="290"/>
        </pc:sldMkLst>
        <pc:spChg chg="add mod">
          <ac:chgData name="Joshua Beneš (he/him)" userId="1f612aaa-b366-439e-af1f-63322534c494" providerId="ADAL" clId="{DE3F1EF1-E840-4C6C-8B8A-D75EA028FBCF}" dt="2025-09-11T15:21:29.493" v="3203" actId="14100"/>
          <ac:spMkLst>
            <pc:docMk/>
            <pc:sldMk cId="2319229707" sldId="290"/>
            <ac:spMk id="2" creationId="{DE95EA1B-972E-D7BA-5262-20B2B3B87088}"/>
          </ac:spMkLst>
        </pc:spChg>
        <pc:spChg chg="mod">
          <ac:chgData name="Joshua Beneš (he/him)" userId="1f612aaa-b366-439e-af1f-63322534c494" providerId="ADAL" clId="{DE3F1EF1-E840-4C6C-8B8A-D75EA028FBCF}" dt="2025-09-11T15:21:20.622" v="3201" actId="1076"/>
          <ac:spMkLst>
            <pc:docMk/>
            <pc:sldMk cId="2319229707" sldId="290"/>
            <ac:spMk id="11" creationId="{63511075-4FBD-6D2C-2FC5-C01B9D9F6DD1}"/>
          </ac:spMkLst>
        </pc:spChg>
        <pc:spChg chg="mod">
          <ac:chgData name="Joshua Beneš (he/him)" userId="1f612aaa-b366-439e-af1f-63322534c494" providerId="ADAL" clId="{DE3F1EF1-E840-4C6C-8B8A-D75EA028FBCF}" dt="2025-09-11T15:21:24.642" v="3202" actId="1076"/>
          <ac:spMkLst>
            <pc:docMk/>
            <pc:sldMk cId="2319229707" sldId="290"/>
            <ac:spMk id="12" creationId="{CAEF3714-24F7-763C-D527-82449DBBFFF2}"/>
          </ac:spMkLst>
        </pc:spChg>
        <pc:picChg chg="mod">
          <ac:chgData name="Joshua Beneš (he/him)" userId="1f612aaa-b366-439e-af1f-63322534c494" providerId="ADAL" clId="{DE3F1EF1-E840-4C6C-8B8A-D75EA028FBCF}" dt="2025-09-11T14:32:23.388" v="2971" actId="1076"/>
          <ac:picMkLst>
            <pc:docMk/>
            <pc:sldMk cId="2319229707" sldId="290"/>
            <ac:picMk id="10" creationId="{DA60968B-64DA-D0CE-5982-60FB92DDAD20}"/>
          </ac:picMkLst>
        </pc:picChg>
      </pc:sldChg>
      <pc:sldChg chg="modSp mod modNotesTx">
        <pc:chgData name="Joshua Beneš (he/him)" userId="1f612aaa-b366-439e-af1f-63322534c494" providerId="ADAL" clId="{DE3F1EF1-E840-4C6C-8B8A-D75EA028FBCF}" dt="2025-09-11T16:01:56.850" v="3780" actId="20577"/>
        <pc:sldMkLst>
          <pc:docMk/>
          <pc:sldMk cId="3485509111" sldId="291"/>
        </pc:sldMkLst>
        <pc:spChg chg="mod">
          <ac:chgData name="Joshua Beneš (he/him)" userId="1f612aaa-b366-439e-af1f-63322534c494" providerId="ADAL" clId="{DE3F1EF1-E840-4C6C-8B8A-D75EA028FBCF}" dt="2025-09-10T16:20:38.375" v="1315" actId="20577"/>
          <ac:spMkLst>
            <pc:docMk/>
            <pc:sldMk cId="3485509111" sldId="291"/>
            <ac:spMk id="6" creationId="{677797B3-FFF0-B889-AEFB-670F998BBCF5}"/>
          </ac:spMkLst>
        </pc:spChg>
      </pc:sldChg>
      <pc:sldChg chg="modNotesTx">
        <pc:chgData name="Joshua Beneš (he/him)" userId="1f612aaa-b366-439e-af1f-63322534c494" providerId="ADAL" clId="{DE3F1EF1-E840-4C6C-8B8A-D75EA028FBCF}" dt="2025-09-11T13:49:28.131" v="2538" actId="20577"/>
        <pc:sldMkLst>
          <pc:docMk/>
          <pc:sldMk cId="1471955829" sldId="301"/>
        </pc:sldMkLst>
      </pc:sldChg>
      <pc:sldChg chg="addSp delSp modSp mod modNotesTx">
        <pc:chgData name="Joshua Beneš (he/him)" userId="1f612aaa-b366-439e-af1f-63322534c494" providerId="ADAL" clId="{DE3F1EF1-E840-4C6C-8B8A-D75EA028FBCF}" dt="2025-09-12T19:12:27.161" v="4839"/>
        <pc:sldMkLst>
          <pc:docMk/>
          <pc:sldMk cId="3730755886" sldId="390"/>
        </pc:sldMkLst>
        <pc:picChg chg="add mod">
          <ac:chgData name="Joshua Beneš (he/him)" userId="1f612aaa-b366-439e-af1f-63322534c494" providerId="ADAL" clId="{DE3F1EF1-E840-4C6C-8B8A-D75EA028FBCF}" dt="2025-09-12T19:12:27.161" v="4839"/>
          <ac:picMkLst>
            <pc:docMk/>
            <pc:sldMk cId="3730755886" sldId="390"/>
            <ac:picMk id="2" creationId="{3BCE5760-8971-3867-4AA4-4A4D7E5647F4}"/>
          </ac:picMkLst>
        </pc:picChg>
        <pc:picChg chg="add mod modCrop">
          <ac:chgData name="Joshua Beneš (he/him)" userId="1f612aaa-b366-439e-af1f-63322534c494" providerId="ADAL" clId="{DE3F1EF1-E840-4C6C-8B8A-D75EA028FBCF}" dt="2025-09-12T18:55:27.857" v="4836" actId="1076"/>
          <ac:picMkLst>
            <pc:docMk/>
            <pc:sldMk cId="3730755886" sldId="390"/>
            <ac:picMk id="62" creationId="{FB74317F-BD3B-4A01-1B17-5EFC0319A932}"/>
          </ac:picMkLst>
        </pc:picChg>
      </pc:sldChg>
      <pc:sldChg chg="modSp mod modNotesTx">
        <pc:chgData name="Joshua Beneš (he/him)" userId="1f612aaa-b366-439e-af1f-63322534c494" providerId="ADAL" clId="{DE3F1EF1-E840-4C6C-8B8A-D75EA028FBCF}" dt="2025-09-12T18:39:10.521" v="4803" actId="1076"/>
        <pc:sldMkLst>
          <pc:docMk/>
          <pc:sldMk cId="2956403898" sldId="401"/>
        </pc:sldMkLst>
        <pc:picChg chg="mod">
          <ac:chgData name="Joshua Beneš (he/him)" userId="1f612aaa-b366-439e-af1f-63322534c494" providerId="ADAL" clId="{DE3F1EF1-E840-4C6C-8B8A-D75EA028FBCF}" dt="2025-09-12T18:39:10.521" v="4803" actId="1076"/>
          <ac:picMkLst>
            <pc:docMk/>
            <pc:sldMk cId="2956403898" sldId="401"/>
            <ac:picMk id="3" creationId="{6FA5FFE7-7649-78B8-2AD5-76AB54A3253A}"/>
          </ac:picMkLst>
        </pc:picChg>
      </pc:sldChg>
      <pc:sldChg chg="modNotesTx">
        <pc:chgData name="Joshua Beneš (he/him)" userId="1f612aaa-b366-439e-af1f-63322534c494" providerId="ADAL" clId="{DE3F1EF1-E840-4C6C-8B8A-D75EA028FBCF}" dt="2025-09-15T14:22:02.218" v="4844" actId="115"/>
        <pc:sldMkLst>
          <pc:docMk/>
          <pc:sldMk cId="943129875" sldId="402"/>
        </pc:sldMkLst>
      </pc:sldChg>
      <pc:sldChg chg="modNotesTx">
        <pc:chgData name="Joshua Beneš (he/him)" userId="1f612aaa-b366-439e-af1f-63322534c494" providerId="ADAL" clId="{DE3F1EF1-E840-4C6C-8B8A-D75EA028FBCF}" dt="2025-09-11T15:59:49.720" v="3758" actId="20577"/>
        <pc:sldMkLst>
          <pc:docMk/>
          <pc:sldMk cId="3748157476" sldId="408"/>
        </pc:sldMkLst>
      </pc:sldChg>
      <pc:sldChg chg="modNotesTx">
        <pc:chgData name="Joshua Beneš (he/him)" userId="1f612aaa-b366-439e-af1f-63322534c494" providerId="ADAL" clId="{DE3F1EF1-E840-4C6C-8B8A-D75EA028FBCF}" dt="2025-09-11T13:17:03.753" v="1428" actId="20577"/>
        <pc:sldMkLst>
          <pc:docMk/>
          <pc:sldMk cId="1384680973" sldId="412"/>
        </pc:sldMkLst>
      </pc:sldChg>
      <pc:sldChg chg="modNotesTx">
        <pc:chgData name="Joshua Beneš (he/him)" userId="1f612aaa-b366-439e-af1f-63322534c494" providerId="ADAL" clId="{DE3F1EF1-E840-4C6C-8B8A-D75EA028FBCF}" dt="2025-09-11T13:17:37.801" v="1431" actId="20577"/>
        <pc:sldMkLst>
          <pc:docMk/>
          <pc:sldMk cId="1998275712" sldId="413"/>
        </pc:sldMkLst>
      </pc:sldChg>
      <pc:sldChg chg="modNotesTx">
        <pc:chgData name="Joshua Beneš (he/him)" userId="1f612aaa-b366-439e-af1f-63322534c494" providerId="ADAL" clId="{DE3F1EF1-E840-4C6C-8B8A-D75EA028FBCF}" dt="2025-09-11T19:49:36.679" v="4796" actId="20577"/>
        <pc:sldMkLst>
          <pc:docMk/>
          <pc:sldMk cId="2256813586" sldId="414"/>
        </pc:sldMkLst>
      </pc:sldChg>
      <pc:sldChg chg="modSp mod modNotesTx">
        <pc:chgData name="Joshua Beneš (he/him)" userId="1f612aaa-b366-439e-af1f-63322534c494" providerId="ADAL" clId="{DE3F1EF1-E840-4C6C-8B8A-D75EA028FBCF}" dt="2025-09-11T19:52:50.911" v="4801" actId="20577"/>
        <pc:sldMkLst>
          <pc:docMk/>
          <pc:sldMk cId="3550425450" sldId="415"/>
        </pc:sldMkLst>
        <pc:spChg chg="mod">
          <ac:chgData name="Joshua Beneš (he/him)" userId="1f612aaa-b366-439e-af1f-63322534c494" providerId="ADAL" clId="{DE3F1EF1-E840-4C6C-8B8A-D75EA028FBCF}" dt="2025-09-10T14:48:20.131" v="957" actId="20577"/>
          <ac:spMkLst>
            <pc:docMk/>
            <pc:sldMk cId="3550425450" sldId="415"/>
            <ac:spMk id="6" creationId="{CA3CDEDC-FF18-77C9-9B25-0D57E76E8B0D}"/>
          </ac:spMkLst>
        </pc:spChg>
        <pc:spChg chg="mod">
          <ac:chgData name="Joshua Beneš (he/him)" userId="1f612aaa-b366-439e-af1f-63322534c494" providerId="ADAL" clId="{DE3F1EF1-E840-4C6C-8B8A-D75EA028FBCF}" dt="2025-09-11T19:04:00.353" v="4457" actId="20577"/>
          <ac:spMkLst>
            <pc:docMk/>
            <pc:sldMk cId="3550425450" sldId="415"/>
            <ac:spMk id="9" creationId="{1CE2E3DD-1F25-4070-F8B7-CA0E44E54561}"/>
          </ac:spMkLst>
        </pc:spChg>
        <pc:spChg chg="mod">
          <ac:chgData name="Joshua Beneš (he/him)" userId="1f612aaa-b366-439e-af1f-63322534c494" providerId="ADAL" clId="{DE3F1EF1-E840-4C6C-8B8A-D75EA028FBCF}" dt="2025-09-10T14:48:36.132" v="959" actId="1076"/>
          <ac:spMkLst>
            <pc:docMk/>
            <pc:sldMk cId="3550425450" sldId="415"/>
            <ac:spMk id="10" creationId="{6AD66816-95E8-177B-CC37-F3BBA6E7EF6A}"/>
          </ac:spMkLst>
        </pc:spChg>
        <pc:spChg chg="mod">
          <ac:chgData name="Joshua Beneš (he/him)" userId="1f612aaa-b366-439e-af1f-63322534c494" providerId="ADAL" clId="{DE3F1EF1-E840-4C6C-8B8A-D75EA028FBCF}" dt="2025-09-11T19:03:14.124" v="4436" actId="20577"/>
          <ac:spMkLst>
            <pc:docMk/>
            <pc:sldMk cId="3550425450" sldId="415"/>
            <ac:spMk id="11" creationId="{FF6E79CD-48E5-70A9-BFB8-96E17F2F8BC2}"/>
          </ac:spMkLst>
        </pc:spChg>
        <pc:picChg chg="mod">
          <ac:chgData name="Joshua Beneš (he/him)" userId="1f612aaa-b366-439e-af1f-63322534c494" providerId="ADAL" clId="{DE3F1EF1-E840-4C6C-8B8A-D75EA028FBCF}" dt="2025-09-10T14:48:36.132" v="959" actId="1076"/>
          <ac:picMkLst>
            <pc:docMk/>
            <pc:sldMk cId="3550425450" sldId="415"/>
            <ac:picMk id="7" creationId="{70A95F90-6440-005F-B044-CB9CAA796840}"/>
          </ac:picMkLst>
        </pc:picChg>
        <pc:picChg chg="mod">
          <ac:chgData name="Joshua Beneš (he/him)" userId="1f612aaa-b366-439e-af1f-63322534c494" providerId="ADAL" clId="{DE3F1EF1-E840-4C6C-8B8A-D75EA028FBCF}" dt="2025-09-10T14:48:36.132" v="959" actId="1076"/>
          <ac:picMkLst>
            <pc:docMk/>
            <pc:sldMk cId="3550425450" sldId="415"/>
            <ac:picMk id="8" creationId="{468EB54B-D160-2261-AFDF-D354091E6DFE}"/>
          </ac:picMkLst>
        </pc:picChg>
      </pc:sldChg>
      <pc:sldChg chg="modSp mod modNotesTx">
        <pc:chgData name="Joshua Beneš (he/him)" userId="1f612aaa-b366-439e-af1f-63322534c494" providerId="ADAL" clId="{DE3F1EF1-E840-4C6C-8B8A-D75EA028FBCF}" dt="2025-09-11T16:59:18.901" v="4102" actId="20577"/>
        <pc:sldMkLst>
          <pc:docMk/>
          <pc:sldMk cId="114047599" sldId="416"/>
        </pc:sldMkLst>
        <pc:picChg chg="mod modCrop">
          <ac:chgData name="Joshua Beneš (he/him)" userId="1f612aaa-b366-439e-af1f-63322534c494" providerId="ADAL" clId="{DE3F1EF1-E840-4C6C-8B8A-D75EA028FBCF}" dt="2025-09-09T16:33:16.043" v="1" actId="732"/>
          <ac:picMkLst>
            <pc:docMk/>
            <pc:sldMk cId="114047599" sldId="416"/>
            <ac:picMk id="11" creationId="{228DB44E-CC69-2780-895C-2E3F00FEE4FF}"/>
          </ac:picMkLst>
        </pc:picChg>
      </pc:sldChg>
      <pc:sldChg chg="del">
        <pc:chgData name="Joshua Beneš (he/him)" userId="1f612aaa-b366-439e-af1f-63322534c494" providerId="ADAL" clId="{DE3F1EF1-E840-4C6C-8B8A-D75EA028FBCF}" dt="2025-09-09T16:59:15.304" v="4" actId="47"/>
        <pc:sldMkLst>
          <pc:docMk/>
          <pc:sldMk cId="3181129667" sldId="901"/>
        </pc:sldMkLst>
      </pc:sldChg>
      <pc:sldChg chg="del mod ord modShow modNotesTx">
        <pc:chgData name="Joshua Beneš (he/him)" userId="1f612aaa-b366-439e-af1f-63322534c494" providerId="ADAL" clId="{DE3F1EF1-E840-4C6C-8B8A-D75EA028FBCF}" dt="2025-09-12T19:11:33.900" v="4837" actId="47"/>
        <pc:sldMkLst>
          <pc:docMk/>
          <pc:sldMk cId="3352996376" sldId="914"/>
        </pc:sldMkLst>
      </pc:sldChg>
      <pc:sldChg chg="addSp delSp modSp mod modNotesTx">
        <pc:chgData name="Joshua Beneš (he/him)" userId="1f612aaa-b366-439e-af1f-63322534c494" providerId="ADAL" clId="{DE3F1EF1-E840-4C6C-8B8A-D75EA028FBCF}" dt="2025-09-11T18:56:05.566" v="4289" actId="20577"/>
        <pc:sldMkLst>
          <pc:docMk/>
          <pc:sldMk cId="2099564163" sldId="3422"/>
        </pc:sldMkLst>
        <pc:spChg chg="mod">
          <ac:chgData name="Joshua Beneš (he/him)" userId="1f612aaa-b366-439e-af1f-63322534c494" providerId="ADAL" clId="{DE3F1EF1-E840-4C6C-8B8A-D75EA028FBCF}" dt="2025-09-10T15:50:38.198" v="1140" actId="313"/>
          <ac:spMkLst>
            <pc:docMk/>
            <pc:sldMk cId="2099564163" sldId="3422"/>
            <ac:spMk id="2" creationId="{122F79B3-DFE2-FDD3-A6C3-72E728AFA572}"/>
          </ac:spMkLst>
        </pc:spChg>
        <pc:spChg chg="add del mod">
          <ac:chgData name="Joshua Beneš (he/him)" userId="1f612aaa-b366-439e-af1f-63322534c494" providerId="ADAL" clId="{DE3F1EF1-E840-4C6C-8B8A-D75EA028FBCF}" dt="2025-09-10T15:56:37.661" v="1145" actId="14100"/>
          <ac:spMkLst>
            <pc:docMk/>
            <pc:sldMk cId="2099564163" sldId="3422"/>
            <ac:spMk id="22" creationId="{674E59E7-A13A-F54B-8F13-B27F78E00B69}"/>
          </ac:spMkLst>
        </pc:spChg>
        <pc:picChg chg="add mod">
          <ac:chgData name="Joshua Beneš (he/him)" userId="1f612aaa-b366-439e-af1f-63322534c494" providerId="ADAL" clId="{DE3F1EF1-E840-4C6C-8B8A-D75EA028FBCF}" dt="2025-09-10T15:57:17.496" v="1159" actId="1076"/>
          <ac:picMkLst>
            <pc:docMk/>
            <pc:sldMk cId="2099564163" sldId="3422"/>
            <ac:picMk id="6" creationId="{82D46B25-6829-72B8-74D2-F9DB83731647}"/>
          </ac:picMkLst>
        </pc:picChg>
        <pc:picChg chg="mod modCrop">
          <ac:chgData name="Joshua Beneš (he/him)" userId="1f612aaa-b366-439e-af1f-63322534c494" providerId="ADAL" clId="{DE3F1EF1-E840-4C6C-8B8A-D75EA028FBCF}" dt="2025-09-10T15:56:30.551" v="1144" actId="1076"/>
          <ac:picMkLst>
            <pc:docMk/>
            <pc:sldMk cId="2099564163" sldId="3422"/>
            <ac:picMk id="7" creationId="{957EBD3A-641C-62F6-6387-FE5CB5B53D59}"/>
          </ac:picMkLst>
        </pc:picChg>
        <pc:picChg chg="add del mod">
          <ac:chgData name="Joshua Beneš (he/him)" userId="1f612aaa-b366-439e-af1f-63322534c494" providerId="ADAL" clId="{DE3F1EF1-E840-4C6C-8B8A-D75EA028FBCF}" dt="2025-09-10T15:57:18.988" v="1160" actId="1076"/>
          <ac:picMkLst>
            <pc:docMk/>
            <pc:sldMk cId="2099564163" sldId="3422"/>
            <ac:picMk id="17" creationId="{C2DF5F2A-A7A1-EDC5-FF4B-BD41B6E9D310}"/>
          </ac:picMkLst>
        </pc:picChg>
        <pc:picChg chg="add del mod">
          <ac:chgData name="Joshua Beneš (he/him)" userId="1f612aaa-b366-439e-af1f-63322534c494" providerId="ADAL" clId="{DE3F1EF1-E840-4C6C-8B8A-D75EA028FBCF}" dt="2025-09-10T15:57:13.017" v="1156" actId="1076"/>
          <ac:picMkLst>
            <pc:docMk/>
            <pc:sldMk cId="2099564163" sldId="3422"/>
            <ac:picMk id="19" creationId="{2FAE0EC3-E691-BD4A-552E-B40301379749}"/>
          </ac:picMkLst>
        </pc:picChg>
      </pc:sldChg>
      <pc:sldChg chg="delSp modSp del mod">
        <pc:chgData name="Joshua Beneš (he/him)" userId="1f612aaa-b366-439e-af1f-63322534c494" providerId="ADAL" clId="{DE3F1EF1-E840-4C6C-8B8A-D75EA028FBCF}" dt="2025-09-10T16:05:38.600" v="1194" actId="47"/>
        <pc:sldMkLst>
          <pc:docMk/>
          <pc:sldMk cId="1919785868" sldId="3423"/>
        </pc:sldMkLst>
      </pc:sldChg>
      <pc:sldChg chg="addSp delSp modSp mod modNotesTx">
        <pc:chgData name="Joshua Beneš (he/him)" userId="1f612aaa-b366-439e-af1f-63322534c494" providerId="ADAL" clId="{DE3F1EF1-E840-4C6C-8B8A-D75EA028FBCF}" dt="2025-09-11T18:18:48.306" v="4169" actId="1076"/>
        <pc:sldMkLst>
          <pc:docMk/>
          <pc:sldMk cId="3707618169" sldId="3424"/>
        </pc:sldMkLst>
        <pc:spChg chg="mod">
          <ac:chgData name="Joshua Beneš (he/him)" userId="1f612aaa-b366-439e-af1f-63322534c494" providerId="ADAL" clId="{DE3F1EF1-E840-4C6C-8B8A-D75EA028FBCF}" dt="2025-09-10T20:19:10.886" v="1332" actId="1076"/>
          <ac:spMkLst>
            <pc:docMk/>
            <pc:sldMk cId="3707618169" sldId="3424"/>
            <ac:spMk id="22" creationId="{AF6F0275-93C4-EB64-4C8F-759836ED1639}"/>
          </ac:spMkLst>
        </pc:spChg>
        <pc:picChg chg="add mod">
          <ac:chgData name="Joshua Beneš (he/him)" userId="1f612aaa-b366-439e-af1f-63322534c494" providerId="ADAL" clId="{DE3F1EF1-E840-4C6C-8B8A-D75EA028FBCF}" dt="2025-09-11T18:18:48.306" v="4169" actId="1076"/>
          <ac:picMkLst>
            <pc:docMk/>
            <pc:sldMk cId="3707618169" sldId="3424"/>
            <ac:picMk id="26" creationId="{9201039F-2B93-399F-0E20-3E1F991D01AB}"/>
          </ac:picMkLst>
        </pc:picChg>
      </pc:sldChg>
      <pc:sldChg chg="modNotesTx">
        <pc:chgData name="Joshua Beneš (he/him)" userId="1f612aaa-b366-439e-af1f-63322534c494" providerId="ADAL" clId="{DE3F1EF1-E840-4C6C-8B8A-D75EA028FBCF}" dt="2025-09-11T19:25:13.953" v="4497" actId="20577"/>
        <pc:sldMkLst>
          <pc:docMk/>
          <pc:sldMk cId="1406291101" sldId="3425"/>
        </pc:sldMkLst>
      </pc:sldChg>
      <pc:sldChg chg="addSp delSp modSp mod modNotesTx">
        <pc:chgData name="Joshua Beneš (he/him)" userId="1f612aaa-b366-439e-af1f-63322534c494" providerId="ADAL" clId="{DE3F1EF1-E840-4C6C-8B8A-D75EA028FBCF}" dt="2025-09-11T15:46:35.712" v="3604" actId="1076"/>
        <pc:sldMkLst>
          <pc:docMk/>
          <pc:sldMk cId="878338219" sldId="3426"/>
        </pc:sldMkLst>
        <pc:spChg chg="mod">
          <ac:chgData name="Joshua Beneš (he/him)" userId="1f612aaa-b366-439e-af1f-63322534c494" providerId="ADAL" clId="{DE3F1EF1-E840-4C6C-8B8A-D75EA028FBCF}" dt="2025-09-09T20:09:56.351" v="800" actId="1076"/>
          <ac:spMkLst>
            <pc:docMk/>
            <pc:sldMk cId="878338219" sldId="3426"/>
            <ac:spMk id="17" creationId="{8A25ABA3-60DA-5544-9C02-BE9DACADC5C7}"/>
          </ac:spMkLst>
        </pc:spChg>
        <pc:picChg chg="add mod">
          <ac:chgData name="Joshua Beneš (he/him)" userId="1f612aaa-b366-439e-af1f-63322534c494" providerId="ADAL" clId="{DE3F1EF1-E840-4C6C-8B8A-D75EA028FBCF}" dt="2025-09-10T14:27:41.578" v="806" actId="1076"/>
          <ac:picMkLst>
            <pc:docMk/>
            <pc:sldMk cId="878338219" sldId="3426"/>
            <ac:picMk id="3" creationId="{1B6329A4-FD95-FD07-19B1-6D0B0B77F7E0}"/>
          </ac:picMkLst>
        </pc:picChg>
        <pc:picChg chg="add mod">
          <ac:chgData name="Joshua Beneš (he/him)" userId="1f612aaa-b366-439e-af1f-63322534c494" providerId="ADAL" clId="{DE3F1EF1-E840-4C6C-8B8A-D75EA028FBCF}" dt="2025-09-10T14:27:52.822" v="812" actId="1076"/>
          <ac:picMkLst>
            <pc:docMk/>
            <pc:sldMk cId="878338219" sldId="3426"/>
            <ac:picMk id="4" creationId="{86B356D4-D00F-0878-E759-08A8F1B33AE8}"/>
          </ac:picMkLst>
        </pc:picChg>
        <pc:picChg chg="add del">
          <ac:chgData name="Joshua Beneš (he/him)" userId="1f612aaa-b366-439e-af1f-63322534c494" providerId="ADAL" clId="{DE3F1EF1-E840-4C6C-8B8A-D75EA028FBCF}" dt="2025-09-10T14:34:02.620" v="815" actId="478"/>
          <ac:picMkLst>
            <pc:docMk/>
            <pc:sldMk cId="878338219" sldId="3426"/>
            <ac:picMk id="7" creationId="{19D52AF6-9F7E-3289-5987-74E727AF9844}"/>
          </ac:picMkLst>
        </pc:picChg>
        <pc:picChg chg="add mod modCrop">
          <ac:chgData name="Joshua Beneš (he/him)" userId="1f612aaa-b366-439e-af1f-63322534c494" providerId="ADAL" clId="{DE3F1EF1-E840-4C6C-8B8A-D75EA028FBCF}" dt="2025-09-11T15:46:35.712" v="3604" actId="1076"/>
          <ac:picMkLst>
            <pc:docMk/>
            <pc:sldMk cId="878338219" sldId="3426"/>
            <ac:picMk id="11" creationId="{3CB8446F-254A-73D7-2019-520D90C309D6}"/>
          </ac:picMkLst>
        </pc:picChg>
        <pc:picChg chg="add mod">
          <ac:chgData name="Joshua Beneš (he/him)" userId="1f612aaa-b366-439e-af1f-63322534c494" providerId="ADAL" clId="{DE3F1EF1-E840-4C6C-8B8A-D75EA028FBCF}" dt="2025-09-10T15:00:20.668" v="984" actId="1076"/>
          <ac:picMkLst>
            <pc:docMk/>
            <pc:sldMk cId="878338219" sldId="3426"/>
            <ac:picMk id="13" creationId="{DD4FF2C1-946D-3023-0AE4-9DB7514F5ACC}"/>
          </ac:picMkLst>
        </pc:picChg>
        <pc:picChg chg="add mod">
          <ac:chgData name="Joshua Beneš (he/him)" userId="1f612aaa-b366-439e-af1f-63322534c494" providerId="ADAL" clId="{DE3F1EF1-E840-4C6C-8B8A-D75EA028FBCF}" dt="2025-09-10T15:00:24.180" v="986" actId="1076"/>
          <ac:picMkLst>
            <pc:docMk/>
            <pc:sldMk cId="878338219" sldId="3426"/>
            <ac:picMk id="14" creationId="{82657D49-F12A-DAEF-5813-AC3C871DDE4B}"/>
          </ac:picMkLst>
        </pc:picChg>
        <pc:picChg chg="add mod">
          <ac:chgData name="Joshua Beneš (he/him)" userId="1f612aaa-b366-439e-af1f-63322534c494" providerId="ADAL" clId="{DE3F1EF1-E840-4C6C-8B8A-D75EA028FBCF}" dt="2025-09-10T15:00:27.036" v="988" actId="1076"/>
          <ac:picMkLst>
            <pc:docMk/>
            <pc:sldMk cId="878338219" sldId="3426"/>
            <ac:picMk id="15" creationId="{B743F53A-8BBA-6121-B526-89F5C37E3F74}"/>
          </ac:picMkLst>
        </pc:picChg>
        <pc:picChg chg="add mod">
          <ac:chgData name="Joshua Beneš (he/him)" userId="1f612aaa-b366-439e-af1f-63322534c494" providerId="ADAL" clId="{DE3F1EF1-E840-4C6C-8B8A-D75EA028FBCF}" dt="2025-09-10T15:00:35.127" v="990" actId="1076"/>
          <ac:picMkLst>
            <pc:docMk/>
            <pc:sldMk cId="878338219" sldId="3426"/>
            <ac:picMk id="19" creationId="{A1D6A0CF-71BC-57D8-9413-B1747EBE029F}"/>
          </ac:picMkLst>
        </pc:picChg>
        <pc:picChg chg="add mod">
          <ac:chgData name="Joshua Beneš (he/him)" userId="1f612aaa-b366-439e-af1f-63322534c494" providerId="ADAL" clId="{DE3F1EF1-E840-4C6C-8B8A-D75EA028FBCF}" dt="2025-09-10T15:01:10.431" v="999" actId="1076"/>
          <ac:picMkLst>
            <pc:docMk/>
            <pc:sldMk cId="878338219" sldId="3426"/>
            <ac:picMk id="21" creationId="{D79ADFB4-2349-4E6F-BB86-8E14578A5768}"/>
          </ac:picMkLst>
        </pc:picChg>
        <pc:picChg chg="add mod">
          <ac:chgData name="Joshua Beneš (he/him)" userId="1f612aaa-b366-439e-af1f-63322534c494" providerId="ADAL" clId="{DE3F1EF1-E840-4C6C-8B8A-D75EA028FBCF}" dt="2025-09-10T15:00:43.987" v="994" actId="1076"/>
          <ac:picMkLst>
            <pc:docMk/>
            <pc:sldMk cId="878338219" sldId="3426"/>
            <ac:picMk id="24" creationId="{1CBF3B2E-3F68-F9D7-65AD-CA2939AC3255}"/>
          </ac:picMkLst>
        </pc:picChg>
        <pc:picChg chg="add mod">
          <ac:chgData name="Joshua Beneš (he/him)" userId="1f612aaa-b366-439e-af1f-63322534c494" providerId="ADAL" clId="{DE3F1EF1-E840-4C6C-8B8A-D75EA028FBCF}" dt="2025-09-10T15:01:12.379" v="1000" actId="1076"/>
          <ac:picMkLst>
            <pc:docMk/>
            <pc:sldMk cId="878338219" sldId="3426"/>
            <ac:picMk id="25" creationId="{E6671DAE-A639-823F-97D9-7F70AFB3F512}"/>
          </ac:picMkLst>
        </pc:picChg>
        <pc:picChg chg="add mod">
          <ac:chgData name="Joshua Beneš (he/him)" userId="1f612aaa-b366-439e-af1f-63322534c494" providerId="ADAL" clId="{DE3F1EF1-E840-4C6C-8B8A-D75EA028FBCF}" dt="2025-09-10T15:01:19.157" v="1002" actId="1076"/>
          <ac:picMkLst>
            <pc:docMk/>
            <pc:sldMk cId="878338219" sldId="3426"/>
            <ac:picMk id="26" creationId="{CA6A6A1B-C3CF-F08F-010C-74B87F5783EC}"/>
          </ac:picMkLst>
        </pc:picChg>
        <pc:picChg chg="add mod">
          <ac:chgData name="Joshua Beneš (he/him)" userId="1f612aaa-b366-439e-af1f-63322534c494" providerId="ADAL" clId="{DE3F1EF1-E840-4C6C-8B8A-D75EA028FBCF}" dt="2025-09-11T15:46:33.039" v="3603" actId="1076"/>
          <ac:picMkLst>
            <pc:docMk/>
            <pc:sldMk cId="878338219" sldId="3426"/>
            <ac:picMk id="35" creationId="{78E38B6F-503A-A9E0-8C8D-DD028C04DA12}"/>
          </ac:picMkLst>
        </pc:picChg>
      </pc:sldChg>
      <pc:sldChg chg="del">
        <pc:chgData name="Joshua Beneš (he/him)" userId="1f612aaa-b366-439e-af1f-63322534c494" providerId="ADAL" clId="{DE3F1EF1-E840-4C6C-8B8A-D75EA028FBCF}" dt="2025-09-12T19:11:34.654" v="4838" actId="47"/>
        <pc:sldMkLst>
          <pc:docMk/>
          <pc:sldMk cId="3241813981" sldId="3428"/>
        </pc:sldMkLst>
      </pc:sldChg>
      <pc:sldChg chg="addSp modSp mod ord modNotesTx">
        <pc:chgData name="Joshua Beneš (he/him)" userId="1f612aaa-b366-439e-af1f-63322534c494" providerId="ADAL" clId="{DE3F1EF1-E840-4C6C-8B8A-D75EA028FBCF}" dt="2025-09-11T19:26:36.354" v="4547" actId="20577"/>
        <pc:sldMkLst>
          <pc:docMk/>
          <pc:sldMk cId="1500607747" sldId="3429"/>
        </pc:sldMkLst>
        <pc:spChg chg="mod">
          <ac:chgData name="Joshua Beneš (he/him)" userId="1f612aaa-b366-439e-af1f-63322534c494" providerId="ADAL" clId="{DE3F1EF1-E840-4C6C-8B8A-D75EA028FBCF}" dt="2025-09-10T14:34:36.197" v="837" actId="20577"/>
          <ac:spMkLst>
            <pc:docMk/>
            <pc:sldMk cId="1500607747" sldId="3429"/>
            <ac:spMk id="5" creationId="{29F1184F-AB65-E896-C29F-0C35A58C9DD7}"/>
          </ac:spMkLst>
        </pc:spChg>
        <pc:spChg chg="add mod">
          <ac:chgData name="Joshua Beneš (he/him)" userId="1f612aaa-b366-439e-af1f-63322534c494" providerId="ADAL" clId="{DE3F1EF1-E840-4C6C-8B8A-D75EA028FBCF}" dt="2025-09-10T14:35:12.112" v="884" actId="1076"/>
          <ac:spMkLst>
            <pc:docMk/>
            <pc:sldMk cId="1500607747" sldId="3429"/>
            <ac:spMk id="8" creationId="{21CEDDCD-800B-C60D-33BE-60E92D80B6C1}"/>
          </ac:spMkLst>
        </pc:spChg>
        <pc:spChg chg="add mod">
          <ac:chgData name="Joshua Beneš (he/him)" userId="1f612aaa-b366-439e-af1f-63322534c494" providerId="ADAL" clId="{DE3F1EF1-E840-4C6C-8B8A-D75EA028FBCF}" dt="2025-09-10T14:35:35.716" v="913" actId="14100"/>
          <ac:spMkLst>
            <pc:docMk/>
            <pc:sldMk cId="1500607747" sldId="3429"/>
            <ac:spMk id="10" creationId="{DA793F94-3031-1408-AD4E-CF18C552CD42}"/>
          </ac:spMkLst>
        </pc:spChg>
        <pc:picChg chg="mod">
          <ac:chgData name="Joshua Beneš (he/him)" userId="1f612aaa-b366-439e-af1f-63322534c494" providerId="ADAL" clId="{DE3F1EF1-E840-4C6C-8B8A-D75EA028FBCF}" dt="2025-09-10T14:34:44.512" v="838" actId="1076"/>
          <ac:picMkLst>
            <pc:docMk/>
            <pc:sldMk cId="1500607747" sldId="3429"/>
            <ac:picMk id="3074" creationId="{108D5FCB-2DF7-7BBA-1762-C3DD202E8079}"/>
          </ac:picMkLst>
        </pc:picChg>
      </pc:sldChg>
      <pc:sldChg chg="addSp delSp modSp add mod modNotesTx">
        <pc:chgData name="Joshua Beneš (he/him)" userId="1f612aaa-b366-439e-af1f-63322534c494" providerId="ADAL" clId="{DE3F1EF1-E840-4C6C-8B8A-D75EA028FBCF}" dt="2025-09-11T19:48:42.007" v="4792" actId="20577"/>
        <pc:sldMkLst>
          <pc:docMk/>
          <pc:sldMk cId="554993770" sldId="3430"/>
        </pc:sldMkLst>
        <pc:spChg chg="add mod">
          <ac:chgData name="Joshua Beneš (he/him)" userId="1f612aaa-b366-439e-af1f-63322534c494" providerId="ADAL" clId="{DE3F1EF1-E840-4C6C-8B8A-D75EA028FBCF}" dt="2025-09-09T17:22:01.514" v="790" actId="1076"/>
          <ac:spMkLst>
            <pc:docMk/>
            <pc:sldMk cId="554993770" sldId="3430"/>
            <ac:spMk id="3" creationId="{FD5ADB56-9C19-5B10-EB28-03C6F87E2A1D}"/>
          </ac:spMkLst>
        </pc:spChg>
        <pc:spChg chg="mod">
          <ac:chgData name="Joshua Beneš (he/him)" userId="1f612aaa-b366-439e-af1f-63322534c494" providerId="ADAL" clId="{DE3F1EF1-E840-4C6C-8B8A-D75EA028FBCF}" dt="2025-09-09T17:12:46.602" v="135" actId="1076"/>
          <ac:spMkLst>
            <pc:docMk/>
            <pc:sldMk cId="554993770" sldId="3430"/>
            <ac:spMk id="6" creationId="{885A5941-66E1-BE42-4CCA-30F44BCD2FAD}"/>
          </ac:spMkLst>
        </pc:spChg>
        <pc:spChg chg="mod">
          <ac:chgData name="Joshua Beneš (he/him)" userId="1f612aaa-b366-439e-af1f-63322534c494" providerId="ADAL" clId="{DE3F1EF1-E840-4C6C-8B8A-D75EA028FBCF}" dt="2025-09-09T17:21:53.257" v="788" actId="1076"/>
          <ac:spMkLst>
            <pc:docMk/>
            <pc:sldMk cId="554993770" sldId="3430"/>
            <ac:spMk id="11" creationId="{DADAED5C-966E-64DE-7E9F-DDAEA52CCF56}"/>
          </ac:spMkLst>
        </pc:spChg>
        <pc:picChg chg="add mod">
          <ac:chgData name="Joshua Beneš (he/him)" userId="1f612aaa-b366-439e-af1f-63322534c494" providerId="ADAL" clId="{DE3F1EF1-E840-4C6C-8B8A-D75EA028FBCF}" dt="2025-09-09T17:12:26.599" v="131" actId="1076"/>
          <ac:picMkLst>
            <pc:docMk/>
            <pc:sldMk cId="554993770" sldId="3430"/>
            <ac:picMk id="2" creationId="{11CC4ECE-FC65-5413-7BA4-BD1215EBCCFE}"/>
          </ac:picMkLst>
        </pc:picChg>
      </pc:sldChg>
      <pc:sldChg chg="addSp delSp modSp add mod ord modNotesTx">
        <pc:chgData name="Joshua Beneš (he/him)" userId="1f612aaa-b366-439e-af1f-63322534c494" providerId="ADAL" clId="{DE3F1EF1-E840-4C6C-8B8A-D75EA028FBCF}" dt="2025-09-15T17:45:27.131" v="5000" actId="1076"/>
        <pc:sldMkLst>
          <pc:docMk/>
          <pc:sldMk cId="2959536140" sldId="3431"/>
        </pc:sldMkLst>
        <pc:spChg chg="mod">
          <ac:chgData name="Joshua Beneš (he/him)" userId="1f612aaa-b366-439e-af1f-63322534c494" providerId="ADAL" clId="{DE3F1EF1-E840-4C6C-8B8A-D75EA028FBCF}" dt="2025-09-12T19:49:58.715" v="4840" actId="313"/>
          <ac:spMkLst>
            <pc:docMk/>
            <pc:sldMk cId="2959536140" sldId="3431"/>
            <ac:spMk id="5" creationId="{5004700C-17A6-2F2D-7DCC-CCD886B9FEC7}"/>
          </ac:spMkLst>
        </pc:spChg>
        <pc:spChg chg="mod">
          <ac:chgData name="Joshua Beneš (he/him)" userId="1f612aaa-b366-439e-af1f-63322534c494" providerId="ADAL" clId="{DE3F1EF1-E840-4C6C-8B8A-D75EA028FBCF}" dt="2025-09-15T17:44:43.696" v="4997" actId="1076"/>
          <ac:spMkLst>
            <pc:docMk/>
            <pc:sldMk cId="2959536140" sldId="3431"/>
            <ac:spMk id="16" creationId="{DC7C37C8-468B-050B-679A-FE2105587C5A}"/>
          </ac:spMkLst>
        </pc:spChg>
        <pc:picChg chg="mod">
          <ac:chgData name="Joshua Beneš (he/him)" userId="1f612aaa-b366-439e-af1f-63322534c494" providerId="ADAL" clId="{DE3F1EF1-E840-4C6C-8B8A-D75EA028FBCF}" dt="2025-09-15T17:44:06.906" v="4989" actId="14100"/>
          <ac:picMkLst>
            <pc:docMk/>
            <pc:sldMk cId="2959536140" sldId="3431"/>
            <ac:picMk id="2" creationId="{A9CA4BE8-CAE5-DB52-8F35-FB7A485027F6}"/>
          </ac:picMkLst>
        </pc:picChg>
        <pc:picChg chg="mod">
          <ac:chgData name="Joshua Beneš (he/him)" userId="1f612aaa-b366-439e-af1f-63322534c494" providerId="ADAL" clId="{DE3F1EF1-E840-4C6C-8B8A-D75EA028FBCF}" dt="2025-09-15T17:44:16.216" v="4992" actId="1076"/>
          <ac:picMkLst>
            <pc:docMk/>
            <pc:sldMk cId="2959536140" sldId="3431"/>
            <ac:picMk id="3" creationId="{6085E8F2-2B34-9943-1DE7-96E04AD3F279}"/>
          </ac:picMkLst>
        </pc:picChg>
        <pc:picChg chg="add mod">
          <ac:chgData name="Joshua Beneš (he/him)" userId="1f612aaa-b366-439e-af1f-63322534c494" providerId="ADAL" clId="{DE3F1EF1-E840-4C6C-8B8A-D75EA028FBCF}" dt="2025-09-15T17:45:27.131" v="5000" actId="1076"/>
          <ac:picMkLst>
            <pc:docMk/>
            <pc:sldMk cId="2959536140" sldId="3431"/>
            <ac:picMk id="8" creationId="{3FB804BD-E1FB-B401-FD48-4914C9104EAE}"/>
          </ac:picMkLst>
        </pc:picChg>
        <pc:picChg chg="del">
          <ac:chgData name="Joshua Beneš (he/him)" userId="1f612aaa-b366-439e-af1f-63322534c494" providerId="ADAL" clId="{DE3F1EF1-E840-4C6C-8B8A-D75EA028FBCF}" dt="2025-09-15T17:43:59.688" v="4987" actId="478"/>
          <ac:picMkLst>
            <pc:docMk/>
            <pc:sldMk cId="2959536140" sldId="3431"/>
            <ac:picMk id="15" creationId="{E87177CD-E407-A844-0DBF-1F09A48A2DED}"/>
          </ac:picMkLst>
        </pc:picChg>
        <pc:picChg chg="mod">
          <ac:chgData name="Joshua Beneš (he/him)" userId="1f612aaa-b366-439e-af1f-63322534c494" providerId="ADAL" clId="{DE3F1EF1-E840-4C6C-8B8A-D75EA028FBCF}" dt="2025-09-15T17:44:12.846" v="4991" actId="14100"/>
          <ac:picMkLst>
            <pc:docMk/>
            <pc:sldMk cId="2959536140" sldId="3431"/>
            <ac:picMk id="17" creationId="{2532545A-DBC1-9624-01A0-B12FA445BBD0}"/>
          </ac:picMkLst>
        </pc:picChg>
      </pc:sldChg>
      <pc:sldChg chg="addSp delSp modSp add mod modNotesTx">
        <pc:chgData name="Joshua Beneš (he/him)" userId="1f612aaa-b366-439e-af1f-63322534c494" providerId="ADAL" clId="{DE3F1EF1-E840-4C6C-8B8A-D75EA028FBCF}" dt="2025-09-14T22:42:07.916" v="4843" actId="1076"/>
        <pc:sldMkLst>
          <pc:docMk/>
          <pc:sldMk cId="3215820088" sldId="3432"/>
        </pc:sldMkLst>
        <pc:spChg chg="add mod">
          <ac:chgData name="Joshua Beneš (he/him)" userId="1f612aaa-b366-439e-af1f-63322534c494" providerId="ADAL" clId="{DE3F1EF1-E840-4C6C-8B8A-D75EA028FBCF}" dt="2025-09-14T22:42:07.916" v="4843" actId="1076"/>
          <ac:spMkLst>
            <pc:docMk/>
            <pc:sldMk cId="3215820088" sldId="3432"/>
            <ac:spMk id="2" creationId="{EE6B8C5D-D52A-778D-D30D-2B0763DF0F64}"/>
          </ac:spMkLst>
        </pc:spChg>
        <pc:spChg chg="mod">
          <ac:chgData name="Joshua Beneš (he/him)" userId="1f612aaa-b366-439e-af1f-63322534c494" providerId="ADAL" clId="{DE3F1EF1-E840-4C6C-8B8A-D75EA028FBCF}" dt="2025-09-11T19:35:00.952" v="4775" actId="1076"/>
          <ac:spMkLst>
            <pc:docMk/>
            <pc:sldMk cId="3215820088" sldId="3432"/>
            <ac:spMk id="5" creationId="{E290251F-6D29-1594-C6E0-CCD205DF802B}"/>
          </ac:spMkLst>
        </pc:spChg>
        <pc:picChg chg="add mod modCrop">
          <ac:chgData name="Joshua Beneš (he/him)" userId="1f612aaa-b366-439e-af1f-63322534c494" providerId="ADAL" clId="{DE3F1EF1-E840-4C6C-8B8A-D75EA028FBCF}" dt="2025-09-11T19:34:45.496" v="4773" actId="1076"/>
          <ac:picMkLst>
            <pc:docMk/>
            <pc:sldMk cId="3215820088" sldId="3432"/>
            <ac:picMk id="6" creationId="{63BC4DC4-91D5-3525-3B0B-222694702EBD}"/>
          </ac:picMkLst>
        </pc:picChg>
        <pc:picChg chg="add del">
          <ac:chgData name="Joshua Beneš (he/him)" userId="1f612aaa-b366-439e-af1f-63322534c494" providerId="ADAL" clId="{DE3F1EF1-E840-4C6C-8B8A-D75EA028FBCF}" dt="2025-09-11T19:30:44.787" v="4564" actId="478"/>
          <ac:picMkLst>
            <pc:docMk/>
            <pc:sldMk cId="3215820088" sldId="3432"/>
            <ac:picMk id="7" creationId="{ECFE6F8C-7E4A-BBB2-A49B-704112210B57}"/>
          </ac:picMkLst>
        </pc:picChg>
        <pc:picChg chg="del">
          <ac:chgData name="Joshua Beneš (he/him)" userId="1f612aaa-b366-439e-af1f-63322534c494" providerId="ADAL" clId="{DE3F1EF1-E840-4C6C-8B8A-D75EA028FBCF}" dt="2025-09-14T22:42:01.956" v="4842" actId="478"/>
          <ac:picMkLst>
            <pc:docMk/>
            <pc:sldMk cId="3215820088" sldId="3432"/>
            <ac:picMk id="23" creationId="{65018624-BBC0-BA66-D0E5-8529CBECD436}"/>
          </ac:picMkLst>
        </pc:picChg>
      </pc:sldChg>
      <pc:sldMasterChg chg="delSldLayout">
        <pc:chgData name="Joshua Beneš (he/him)" userId="1f612aaa-b366-439e-af1f-63322534c494" providerId="ADAL" clId="{DE3F1EF1-E840-4C6C-8B8A-D75EA028FBCF}" dt="2025-09-12T19:11:33.900" v="4837" actId="47"/>
        <pc:sldMasterMkLst>
          <pc:docMk/>
          <pc:sldMasterMk cId="2407056672" sldId="2147483648"/>
        </pc:sldMasterMkLst>
        <pc:sldLayoutChg chg="del">
          <pc:chgData name="Joshua Beneš (he/him)" userId="1f612aaa-b366-439e-af1f-63322534c494" providerId="ADAL" clId="{DE3F1EF1-E840-4C6C-8B8A-D75EA028FBCF}" dt="2025-09-09T16:59:15.304" v="4" actId="47"/>
          <pc:sldLayoutMkLst>
            <pc:docMk/>
            <pc:sldMasterMk cId="2407056672" sldId="2147483648"/>
            <pc:sldLayoutMk cId="4210972326" sldId="2147483741"/>
          </pc:sldLayoutMkLst>
        </pc:sldLayoutChg>
        <pc:sldLayoutChg chg="del">
          <pc:chgData name="Joshua Beneš (he/him)" userId="1f612aaa-b366-439e-af1f-63322534c494" providerId="ADAL" clId="{DE3F1EF1-E840-4C6C-8B8A-D75EA028FBCF}" dt="2025-09-12T19:11:33.900" v="4837" actId="47"/>
          <pc:sldLayoutMkLst>
            <pc:docMk/>
            <pc:sldMasterMk cId="2407056672" sldId="2147483648"/>
            <pc:sldLayoutMk cId="1860285098" sldId="2147483742"/>
          </pc:sldLayoutMkLst>
        </pc:sldLayoutChg>
      </pc:sldMasterChg>
    </pc:docChg>
  </pc:docChgLst>
  <pc:docChgLst>
    <pc:chgData name="Hannah Fischer" userId="S::hefische@uvm.edu::8f5c9f8d-3bc9-411f-9e18-04f9abe5333b" providerId="AD" clId="Web-{04D32825-5361-EDBB-11BA-CFA70A4D551D}"/>
    <pc:docChg chg="modSld">
      <pc:chgData name="Hannah Fischer" userId="S::hefische@uvm.edu::8f5c9f8d-3bc9-411f-9e18-04f9abe5333b" providerId="AD" clId="Web-{04D32825-5361-EDBB-11BA-CFA70A4D551D}" dt="2025-09-12T15:47:29.836" v="18" actId="14100"/>
      <pc:docMkLst>
        <pc:docMk/>
      </pc:docMkLst>
      <pc:sldChg chg="modSp">
        <pc:chgData name="Hannah Fischer" userId="S::hefische@uvm.edu::8f5c9f8d-3bc9-411f-9e18-04f9abe5333b" providerId="AD" clId="Web-{04D32825-5361-EDBB-11BA-CFA70A4D551D}" dt="2025-09-12T15:42:35.267" v="0" actId="1076"/>
        <pc:sldMkLst>
          <pc:docMk/>
          <pc:sldMk cId="2536247789" sldId="286"/>
        </pc:sldMkLst>
        <pc:picChg chg="mod">
          <ac:chgData name="Hannah Fischer" userId="S::hefische@uvm.edu::8f5c9f8d-3bc9-411f-9e18-04f9abe5333b" providerId="AD" clId="Web-{04D32825-5361-EDBB-11BA-CFA70A4D551D}" dt="2025-09-12T15:42:35.267" v="0" actId="1076"/>
          <ac:picMkLst>
            <pc:docMk/>
            <pc:sldMk cId="2536247789" sldId="286"/>
            <ac:picMk id="7" creationId="{C12ADE49-DA46-B738-C91D-8594ADAEEE73}"/>
          </ac:picMkLst>
        </pc:picChg>
      </pc:sldChg>
      <pc:sldChg chg="addSp delSp modSp addAnim delAnim">
        <pc:chgData name="Hannah Fischer" userId="S::hefische@uvm.edu::8f5c9f8d-3bc9-411f-9e18-04f9abe5333b" providerId="AD" clId="Web-{04D32825-5361-EDBB-11BA-CFA70A4D551D}" dt="2025-09-12T15:47:29.836" v="18" actId="14100"/>
        <pc:sldMkLst>
          <pc:docMk/>
          <pc:sldMk cId="2956403898" sldId="401"/>
        </pc:sldMkLst>
        <pc:picChg chg="add mod">
          <ac:chgData name="Hannah Fischer" userId="S::hefische@uvm.edu::8f5c9f8d-3bc9-411f-9e18-04f9abe5333b" providerId="AD" clId="Web-{04D32825-5361-EDBB-11BA-CFA70A4D551D}" dt="2025-09-12T15:47:29.836" v="18" actId="14100"/>
          <ac:picMkLst>
            <pc:docMk/>
            <pc:sldMk cId="2956403898" sldId="401"/>
            <ac:picMk id="3" creationId="{6FA5FFE7-7649-78B8-2AD5-76AB54A3253A}"/>
          </ac:picMkLst>
        </pc:picChg>
      </pc:sldChg>
    </pc:docChg>
  </pc:docChgLst>
  <pc:docChgLst>
    <pc:chgData name="cmcdonoughmackenzie@bennington.edu" userId="S::urn:spo:guest#cmcdonoughmackenzie@bennington.edu::" providerId="AD" clId="Web-{BF31E3D8-3D8E-3EC6-E66F-12F29C9834DD}"/>
    <pc:docChg chg="modSld">
      <pc:chgData name="cmcdonoughmackenzie@bennington.edu" userId="S::urn:spo:guest#cmcdonoughmackenzie@bennington.edu::" providerId="AD" clId="Web-{BF31E3D8-3D8E-3EC6-E66F-12F29C9834DD}" dt="2025-09-15T17:21:49.596" v="218" actId="20577"/>
      <pc:docMkLst>
        <pc:docMk/>
      </pc:docMkLst>
      <pc:sldChg chg="addSp delSp modSp">
        <pc:chgData name="cmcdonoughmackenzie@bennington.edu" userId="S::urn:spo:guest#cmcdonoughmackenzie@bennington.edu::" providerId="AD" clId="Web-{BF31E3D8-3D8E-3EC6-E66F-12F29C9834DD}" dt="2025-09-15T17:21:49.596" v="218" actId="20577"/>
        <pc:sldMkLst>
          <pc:docMk/>
          <pc:sldMk cId="2959536140" sldId="3431"/>
        </pc:sldMkLst>
        <pc:spChg chg="add mod">
          <ac:chgData name="cmcdonoughmackenzie@bennington.edu" userId="S::urn:spo:guest#cmcdonoughmackenzie@bennington.edu::" providerId="AD" clId="Web-{BF31E3D8-3D8E-3EC6-E66F-12F29C9834DD}" dt="2025-09-15T17:14:16.791" v="190"/>
          <ac:spMkLst>
            <pc:docMk/>
            <pc:sldMk cId="2959536140" sldId="3431"/>
            <ac:spMk id="6" creationId="{DA40BCD2-4B4B-ED4E-5756-A281F700F45A}"/>
          </ac:spMkLst>
        </pc:spChg>
        <pc:spChg chg="add del">
          <ac:chgData name="cmcdonoughmackenzie@bennington.edu" userId="S::urn:spo:guest#cmcdonoughmackenzie@bennington.edu::" providerId="AD" clId="Web-{BF31E3D8-3D8E-3EC6-E66F-12F29C9834DD}" dt="2025-09-15T17:00:09.854" v="25"/>
          <ac:spMkLst>
            <pc:docMk/>
            <pc:sldMk cId="2959536140" sldId="3431"/>
            <ac:spMk id="8" creationId="{38A79F9B-7BE2-2C7D-5696-A0B316AA8759}"/>
          </ac:spMkLst>
        </pc:spChg>
        <pc:spChg chg="add mod">
          <ac:chgData name="cmcdonoughmackenzie@bennington.edu" userId="S::urn:spo:guest#cmcdonoughmackenzie@bennington.edu::" providerId="AD" clId="Web-{BF31E3D8-3D8E-3EC6-E66F-12F29C9834DD}" dt="2025-09-15T17:10:54.178" v="83"/>
          <ac:spMkLst>
            <pc:docMk/>
            <pc:sldMk cId="2959536140" sldId="3431"/>
            <ac:spMk id="9" creationId="{E3A4EB4D-DA0C-E22C-8796-F20EF07E6AF5}"/>
          </ac:spMkLst>
        </pc:spChg>
        <pc:spChg chg="add mod">
          <ac:chgData name="cmcdonoughmackenzie@bennington.edu" userId="S::urn:spo:guest#cmcdonoughmackenzie@bennington.edu::" providerId="AD" clId="Web-{BF31E3D8-3D8E-3EC6-E66F-12F29C9834DD}" dt="2025-09-15T17:21:49.596" v="218" actId="20577"/>
          <ac:spMkLst>
            <pc:docMk/>
            <pc:sldMk cId="2959536140" sldId="3431"/>
            <ac:spMk id="16" creationId="{DC7C37C8-468B-050B-679A-FE2105587C5A}"/>
          </ac:spMkLst>
        </pc:spChg>
        <pc:picChg chg="add mod modCrop">
          <ac:chgData name="cmcdonoughmackenzie@bennington.edu" userId="S::urn:spo:guest#cmcdonoughmackenzie@bennington.edu::" providerId="AD" clId="Web-{BF31E3D8-3D8E-3EC6-E66F-12F29C9834DD}" dt="2025-09-15T17:09:20.676" v="64" actId="1076"/>
          <ac:picMkLst>
            <pc:docMk/>
            <pc:sldMk cId="2959536140" sldId="3431"/>
            <ac:picMk id="2" creationId="{A9CA4BE8-CAE5-DB52-8F35-FB7A485027F6}"/>
          </ac:picMkLst>
        </pc:picChg>
        <pc:picChg chg="add mod modCrop">
          <ac:chgData name="cmcdonoughmackenzie@bennington.edu" userId="S::urn:spo:guest#cmcdonoughmackenzie@bennington.edu::" providerId="AD" clId="Web-{BF31E3D8-3D8E-3EC6-E66F-12F29C9834DD}" dt="2025-09-15T17:11:39.444" v="92" actId="1076"/>
          <ac:picMkLst>
            <pc:docMk/>
            <pc:sldMk cId="2959536140" sldId="3431"/>
            <ac:picMk id="3" creationId="{6085E8F2-2B34-9943-1DE7-96E04AD3F279}"/>
          </ac:picMkLst>
        </pc:picChg>
        <pc:picChg chg="add del mod">
          <ac:chgData name="cmcdonoughmackenzie@bennington.edu" userId="S::urn:spo:guest#cmcdonoughmackenzie@bennington.edu::" providerId="AD" clId="Web-{BF31E3D8-3D8E-3EC6-E66F-12F29C9834DD}" dt="2025-09-15T17:03:18.130" v="43"/>
          <ac:picMkLst>
            <pc:docMk/>
            <pc:sldMk cId="2959536140" sldId="3431"/>
            <ac:picMk id="10" creationId="{D5DCB97E-7816-9199-A756-A6626E760F26}"/>
          </ac:picMkLst>
        </pc:picChg>
        <pc:picChg chg="add del mod">
          <ac:chgData name="cmcdonoughmackenzie@bennington.edu" userId="S::urn:spo:guest#cmcdonoughmackenzie@bennington.edu::" providerId="AD" clId="Web-{BF31E3D8-3D8E-3EC6-E66F-12F29C9834DD}" dt="2025-09-15T17:05:02.026" v="48"/>
          <ac:picMkLst>
            <pc:docMk/>
            <pc:sldMk cId="2959536140" sldId="3431"/>
            <ac:picMk id="11" creationId="{08931804-A3C6-FBC7-8C5B-7B56676A0ECF}"/>
          </ac:picMkLst>
        </pc:picChg>
        <pc:picChg chg="add del mod">
          <ac:chgData name="cmcdonoughmackenzie@bennington.edu" userId="S::urn:spo:guest#cmcdonoughmackenzie@bennington.edu::" providerId="AD" clId="Web-{BF31E3D8-3D8E-3EC6-E66F-12F29C9834DD}" dt="2025-09-15T17:05:45.013" v="53"/>
          <ac:picMkLst>
            <pc:docMk/>
            <pc:sldMk cId="2959536140" sldId="3431"/>
            <ac:picMk id="12" creationId="{9B5F05D2-DA5D-E6C7-32BF-571B213A74AA}"/>
          </ac:picMkLst>
        </pc:picChg>
        <pc:picChg chg="del">
          <ac:chgData name="cmcdonoughmackenzie@bennington.edu" userId="S::urn:spo:guest#cmcdonoughmackenzie@bennington.edu::" providerId="AD" clId="Web-{BF31E3D8-3D8E-3EC6-E66F-12F29C9834DD}" dt="2025-09-15T16:55:33.271" v="3"/>
          <ac:picMkLst>
            <pc:docMk/>
            <pc:sldMk cId="2959536140" sldId="3431"/>
            <ac:picMk id="13" creationId="{1E93086D-2C3D-9C18-ACD3-5F96A849CBF0}"/>
          </ac:picMkLst>
        </pc:picChg>
        <pc:picChg chg="add mod">
          <ac:chgData name="cmcdonoughmackenzie@bennington.edu" userId="S::urn:spo:guest#cmcdonoughmackenzie@bennington.edu::" providerId="AD" clId="Web-{BF31E3D8-3D8E-3EC6-E66F-12F29C9834DD}" dt="2025-09-15T17:07:33.673" v="55" actId="1076"/>
          <ac:picMkLst>
            <pc:docMk/>
            <pc:sldMk cId="2959536140" sldId="3431"/>
            <ac:picMk id="14" creationId="{11802027-13F4-B01F-B2F1-CF2B2A068D75}"/>
          </ac:picMkLst>
        </pc:picChg>
        <pc:picChg chg="add mod">
          <ac:chgData name="cmcdonoughmackenzie@bennington.edu" userId="S::urn:spo:guest#cmcdonoughmackenzie@bennington.edu::" providerId="AD" clId="Web-{BF31E3D8-3D8E-3EC6-E66F-12F29C9834DD}" dt="2025-09-15T17:11:48.226" v="94" actId="14100"/>
          <ac:picMkLst>
            <pc:docMk/>
            <pc:sldMk cId="2959536140" sldId="3431"/>
            <ac:picMk id="15" creationId="{E87177CD-E407-A844-0DBF-1F09A48A2DED}"/>
          </ac:picMkLst>
        </pc:picChg>
        <pc:picChg chg="add mod modCrop">
          <ac:chgData name="cmcdonoughmackenzie@bennington.edu" userId="S::urn:spo:guest#cmcdonoughmackenzie@bennington.edu::" providerId="AD" clId="Web-{BF31E3D8-3D8E-3EC6-E66F-12F29C9834DD}" dt="2025-09-15T17:20:15.621" v="217"/>
          <ac:picMkLst>
            <pc:docMk/>
            <pc:sldMk cId="2959536140" sldId="3431"/>
            <ac:picMk id="17" creationId="{2532545A-DBC1-9624-01A0-B12FA445BBD0}"/>
          </ac:picMkLst>
        </pc:picChg>
        <pc:cxnChg chg="add mod ord">
          <ac:chgData name="cmcdonoughmackenzie@bennington.edu" userId="S::urn:spo:guest#cmcdonoughmackenzie@bennington.edu::" providerId="AD" clId="Web-{BF31E3D8-3D8E-3EC6-E66F-12F29C9834DD}" dt="2025-09-15T17:14:26.135" v="192"/>
          <ac:cxnSpMkLst>
            <pc:docMk/>
            <pc:sldMk cId="2959536140" sldId="3431"/>
            <ac:cxnSpMk id="4" creationId="{D667B93A-CEFC-F081-A051-9AF661EF93CE}"/>
          </ac:cxnSpMkLst>
        </pc:cxnChg>
        <pc:cxnChg chg="add mod">
          <ac:chgData name="cmcdonoughmackenzie@bennington.edu" userId="S::urn:spo:guest#cmcdonoughmackenzie@bennington.edu::" providerId="AD" clId="Web-{BF31E3D8-3D8E-3EC6-E66F-12F29C9834DD}" dt="2025-09-15T17:11:10.287" v="85" actId="14100"/>
          <ac:cxnSpMkLst>
            <pc:docMk/>
            <pc:sldMk cId="2959536140" sldId="3431"/>
            <ac:cxnSpMk id="7" creationId="{AF35C96C-CD7A-8306-FF2C-3F4AA8B7EB23}"/>
          </ac:cxnSpMkLst>
        </pc:cxnChg>
      </pc:sldChg>
    </pc:docChg>
  </pc:docChgLst>
  <pc:docChgLst>
    <pc:chgData name="Hannah Fischer" userId="8f5c9f8d-3bc9-411f-9e18-04f9abe5333b" providerId="ADAL" clId="{95050A94-6A19-4992-9F40-2CF3F9AB97FB}"/>
    <pc:docChg chg="undo custSel modSld">
      <pc:chgData name="Hannah Fischer" userId="8f5c9f8d-3bc9-411f-9e18-04f9abe5333b" providerId="ADAL" clId="{95050A94-6A19-4992-9F40-2CF3F9AB97FB}" dt="2025-09-12T18:42:22.792" v="76" actId="14100"/>
      <pc:docMkLst>
        <pc:docMk/>
      </pc:docMkLst>
      <pc:sldChg chg="modSp mod">
        <pc:chgData name="Hannah Fischer" userId="8f5c9f8d-3bc9-411f-9e18-04f9abe5333b" providerId="ADAL" clId="{95050A94-6A19-4992-9F40-2CF3F9AB97FB}" dt="2025-09-12T18:42:22.792" v="76" actId="14100"/>
        <pc:sldMkLst>
          <pc:docMk/>
          <pc:sldMk cId="3115076065" sldId="257"/>
        </pc:sldMkLst>
        <pc:spChg chg="mod">
          <ac:chgData name="Hannah Fischer" userId="8f5c9f8d-3bc9-411f-9e18-04f9abe5333b" providerId="ADAL" clId="{95050A94-6A19-4992-9F40-2CF3F9AB97FB}" dt="2025-09-09T17:01:22.815" v="60" actId="255"/>
          <ac:spMkLst>
            <pc:docMk/>
            <pc:sldMk cId="3115076065" sldId="257"/>
            <ac:spMk id="2" creationId="{F63CA651-1016-4FBB-A285-3FB7830ACA19}"/>
          </ac:spMkLst>
        </pc:spChg>
        <pc:picChg chg="mod">
          <ac:chgData name="Hannah Fischer" userId="8f5c9f8d-3bc9-411f-9e18-04f9abe5333b" providerId="ADAL" clId="{95050A94-6A19-4992-9F40-2CF3F9AB97FB}" dt="2025-09-12T18:42:22.792" v="76" actId="14100"/>
          <ac:picMkLst>
            <pc:docMk/>
            <pc:sldMk cId="3115076065" sldId="257"/>
            <ac:picMk id="5" creationId="{88C34339-4433-3A2A-F3AC-8BCCDDF2F0B9}"/>
          </ac:picMkLst>
        </pc:picChg>
      </pc:sldChg>
      <pc:sldChg chg="modSp mod">
        <pc:chgData name="Hannah Fischer" userId="8f5c9f8d-3bc9-411f-9e18-04f9abe5333b" providerId="ADAL" clId="{95050A94-6A19-4992-9F40-2CF3F9AB97FB}" dt="2025-09-09T16:55:19.880" v="28" actId="2711"/>
        <pc:sldMkLst>
          <pc:docMk/>
          <pc:sldMk cId="2536247789" sldId="286"/>
        </pc:sldMkLst>
        <pc:spChg chg="mod">
          <ac:chgData name="Hannah Fischer" userId="8f5c9f8d-3bc9-411f-9e18-04f9abe5333b" providerId="ADAL" clId="{95050A94-6A19-4992-9F40-2CF3F9AB97FB}" dt="2025-09-09T16:55:19.880" v="28" actId="2711"/>
          <ac:spMkLst>
            <pc:docMk/>
            <pc:sldMk cId="2536247789" sldId="286"/>
            <ac:spMk id="2" creationId="{8E56882C-433C-8F89-152D-9CFFAD1B3E9B}"/>
          </ac:spMkLst>
        </pc:spChg>
      </pc:sldChg>
      <pc:sldChg chg="modSp mod">
        <pc:chgData name="Hannah Fischer" userId="8f5c9f8d-3bc9-411f-9e18-04f9abe5333b" providerId="ADAL" clId="{95050A94-6A19-4992-9F40-2CF3F9AB97FB}" dt="2025-09-09T16:54:06.877" v="19" actId="1076"/>
        <pc:sldMkLst>
          <pc:docMk/>
          <pc:sldMk cId="3381448470" sldId="289"/>
        </pc:sldMkLst>
        <pc:spChg chg="mod">
          <ac:chgData name="Hannah Fischer" userId="8f5c9f8d-3bc9-411f-9e18-04f9abe5333b" providerId="ADAL" clId="{95050A94-6A19-4992-9F40-2CF3F9AB97FB}" dt="2025-09-09T16:54:06.877" v="19" actId="1076"/>
          <ac:spMkLst>
            <pc:docMk/>
            <pc:sldMk cId="3381448470" sldId="289"/>
            <ac:spMk id="2" creationId="{4787ACAB-2F2B-46C6-8C14-08D4F6FA38DC}"/>
          </ac:spMkLst>
        </pc:spChg>
      </pc:sldChg>
      <pc:sldChg chg="modSp mod">
        <pc:chgData name="Hannah Fischer" userId="8f5c9f8d-3bc9-411f-9e18-04f9abe5333b" providerId="ADAL" clId="{95050A94-6A19-4992-9F40-2CF3F9AB97FB}" dt="2025-09-09T16:56:36.410" v="42" actId="27636"/>
        <pc:sldMkLst>
          <pc:docMk/>
          <pc:sldMk cId="3485509111" sldId="291"/>
        </pc:sldMkLst>
        <pc:spChg chg="mod">
          <ac:chgData name="Hannah Fischer" userId="8f5c9f8d-3bc9-411f-9e18-04f9abe5333b" providerId="ADAL" clId="{95050A94-6A19-4992-9F40-2CF3F9AB97FB}" dt="2025-09-09T16:56:36.410" v="42" actId="27636"/>
          <ac:spMkLst>
            <pc:docMk/>
            <pc:sldMk cId="3485509111" sldId="291"/>
            <ac:spMk id="6" creationId="{677797B3-FFF0-B889-AEFB-670F998BBCF5}"/>
          </ac:spMkLst>
        </pc:spChg>
      </pc:sldChg>
      <pc:sldChg chg="modSp mod">
        <pc:chgData name="Hannah Fischer" userId="8f5c9f8d-3bc9-411f-9e18-04f9abe5333b" providerId="ADAL" clId="{95050A94-6A19-4992-9F40-2CF3F9AB97FB}" dt="2025-09-09T16:54:57.677" v="25" actId="1076"/>
        <pc:sldMkLst>
          <pc:docMk/>
          <pc:sldMk cId="1471955829" sldId="301"/>
        </pc:sldMkLst>
        <pc:spChg chg="mod">
          <ac:chgData name="Hannah Fischer" userId="8f5c9f8d-3bc9-411f-9e18-04f9abe5333b" providerId="ADAL" clId="{95050A94-6A19-4992-9F40-2CF3F9AB97FB}" dt="2025-09-09T16:53:43.044" v="17" actId="2711"/>
          <ac:spMkLst>
            <pc:docMk/>
            <pc:sldMk cId="1471955829" sldId="301"/>
            <ac:spMk id="2" creationId="{4787ACAB-2F2B-46C6-8C14-08D4F6FA38DC}"/>
          </ac:spMkLst>
        </pc:spChg>
        <pc:picChg chg="mod">
          <ac:chgData name="Hannah Fischer" userId="8f5c9f8d-3bc9-411f-9e18-04f9abe5333b" providerId="ADAL" clId="{95050A94-6A19-4992-9F40-2CF3F9AB97FB}" dt="2025-09-09T16:54:57.677" v="25" actId="1076"/>
          <ac:picMkLst>
            <pc:docMk/>
            <pc:sldMk cId="1471955829" sldId="301"/>
            <ac:picMk id="4" creationId="{B9D748C9-95DB-9F4E-A64C-E40AEC608977}"/>
          </ac:picMkLst>
        </pc:picChg>
      </pc:sldChg>
      <pc:sldChg chg="modSp mod">
        <pc:chgData name="Hannah Fischer" userId="8f5c9f8d-3bc9-411f-9e18-04f9abe5333b" providerId="ADAL" clId="{95050A94-6A19-4992-9F40-2CF3F9AB97FB}" dt="2025-09-09T16:54:48.008" v="24" actId="2711"/>
        <pc:sldMkLst>
          <pc:docMk/>
          <pc:sldMk cId="3730755886" sldId="390"/>
        </pc:sldMkLst>
        <pc:spChg chg="mod">
          <ac:chgData name="Hannah Fischer" userId="8f5c9f8d-3bc9-411f-9e18-04f9abe5333b" providerId="ADAL" clId="{95050A94-6A19-4992-9F40-2CF3F9AB97FB}" dt="2025-09-09T16:54:48.008" v="24" actId="2711"/>
          <ac:spMkLst>
            <pc:docMk/>
            <pc:sldMk cId="3730755886" sldId="390"/>
            <ac:spMk id="55" creationId="{B72F3F09-6EFC-B7F9-169F-4822CAE0EE78}"/>
          </ac:spMkLst>
        </pc:spChg>
      </pc:sldChg>
      <pc:sldChg chg="modSp mod">
        <pc:chgData name="Hannah Fischer" userId="8f5c9f8d-3bc9-411f-9e18-04f9abe5333b" providerId="ADAL" clId="{95050A94-6A19-4992-9F40-2CF3F9AB97FB}" dt="2025-09-09T16:54:28.422" v="21" actId="2711"/>
        <pc:sldMkLst>
          <pc:docMk/>
          <pc:sldMk cId="2956403898" sldId="401"/>
        </pc:sldMkLst>
        <pc:spChg chg="mod">
          <ac:chgData name="Hannah Fischer" userId="8f5c9f8d-3bc9-411f-9e18-04f9abe5333b" providerId="ADAL" clId="{95050A94-6A19-4992-9F40-2CF3F9AB97FB}" dt="2025-09-09T16:54:28.422" v="21" actId="2711"/>
          <ac:spMkLst>
            <pc:docMk/>
            <pc:sldMk cId="2956403898" sldId="401"/>
            <ac:spMk id="5" creationId="{F2579A1B-EB1E-9F79-B459-C48BA9C22686}"/>
          </ac:spMkLst>
        </pc:spChg>
      </pc:sldChg>
      <pc:sldChg chg="delSp mod">
        <pc:chgData name="Hannah Fischer" userId="8f5c9f8d-3bc9-411f-9e18-04f9abe5333b" providerId="ADAL" clId="{95050A94-6A19-4992-9F40-2CF3F9AB97FB}" dt="2025-09-09T17:03:01.711" v="71" actId="478"/>
        <pc:sldMkLst>
          <pc:docMk/>
          <pc:sldMk cId="943129875" sldId="402"/>
        </pc:sldMkLst>
      </pc:sldChg>
      <pc:sldChg chg="modSp mod">
        <pc:chgData name="Hannah Fischer" userId="8f5c9f8d-3bc9-411f-9e18-04f9abe5333b" providerId="ADAL" clId="{95050A94-6A19-4992-9F40-2CF3F9AB97FB}" dt="2025-09-09T16:56:10.593" v="37" actId="2711"/>
        <pc:sldMkLst>
          <pc:docMk/>
          <pc:sldMk cId="3748157476" sldId="408"/>
        </pc:sldMkLst>
        <pc:spChg chg="mod">
          <ac:chgData name="Hannah Fischer" userId="8f5c9f8d-3bc9-411f-9e18-04f9abe5333b" providerId="ADAL" clId="{95050A94-6A19-4992-9F40-2CF3F9AB97FB}" dt="2025-09-09T16:56:10.593" v="37" actId="2711"/>
          <ac:spMkLst>
            <pc:docMk/>
            <pc:sldMk cId="3748157476" sldId="408"/>
            <ac:spMk id="5" creationId="{75B0FFD1-5517-A0DC-8C63-6D4EBFD4BE7C}"/>
          </ac:spMkLst>
        </pc:spChg>
      </pc:sldChg>
      <pc:sldChg chg="delSp modSp mod">
        <pc:chgData name="Hannah Fischer" userId="8f5c9f8d-3bc9-411f-9e18-04f9abe5333b" providerId="ADAL" clId="{95050A94-6A19-4992-9F40-2CF3F9AB97FB}" dt="2025-09-09T17:02:56.382" v="70" actId="478"/>
        <pc:sldMkLst>
          <pc:docMk/>
          <pc:sldMk cId="1384680973" sldId="412"/>
        </pc:sldMkLst>
        <pc:picChg chg="mod">
          <ac:chgData name="Hannah Fischer" userId="8f5c9f8d-3bc9-411f-9e18-04f9abe5333b" providerId="ADAL" clId="{95050A94-6A19-4992-9F40-2CF3F9AB97FB}" dt="2025-09-09T17:02:34.567" v="66" actId="14100"/>
          <ac:picMkLst>
            <pc:docMk/>
            <pc:sldMk cId="1384680973" sldId="412"/>
            <ac:picMk id="3" creationId="{2DCB0820-6117-3771-6A68-05CFB23B9767}"/>
          </ac:picMkLst>
        </pc:picChg>
      </pc:sldChg>
      <pc:sldChg chg="modSp mod">
        <pc:chgData name="Hannah Fischer" userId="8f5c9f8d-3bc9-411f-9e18-04f9abe5333b" providerId="ADAL" clId="{95050A94-6A19-4992-9F40-2CF3F9AB97FB}" dt="2025-09-09T16:52:14.227" v="5" actId="1076"/>
        <pc:sldMkLst>
          <pc:docMk/>
          <pc:sldMk cId="1998275712" sldId="413"/>
        </pc:sldMkLst>
        <pc:spChg chg="mod">
          <ac:chgData name="Hannah Fischer" userId="8f5c9f8d-3bc9-411f-9e18-04f9abe5333b" providerId="ADAL" clId="{95050A94-6A19-4992-9F40-2CF3F9AB97FB}" dt="2025-09-09T16:52:14.227" v="5" actId="1076"/>
          <ac:spMkLst>
            <pc:docMk/>
            <pc:sldMk cId="1998275712" sldId="413"/>
            <ac:spMk id="15" creationId="{E9ACBA0F-7089-7F09-F5F6-2E3A314ACB89}"/>
          </ac:spMkLst>
        </pc:spChg>
      </pc:sldChg>
      <pc:sldChg chg="modSp mod">
        <pc:chgData name="Hannah Fischer" userId="8f5c9f8d-3bc9-411f-9e18-04f9abe5333b" providerId="ADAL" clId="{95050A94-6A19-4992-9F40-2CF3F9AB97FB}" dt="2025-09-09T16:52:31.293" v="6" actId="1076"/>
        <pc:sldMkLst>
          <pc:docMk/>
          <pc:sldMk cId="2256813586" sldId="414"/>
        </pc:sldMkLst>
        <pc:spChg chg="mod">
          <ac:chgData name="Hannah Fischer" userId="8f5c9f8d-3bc9-411f-9e18-04f9abe5333b" providerId="ADAL" clId="{95050A94-6A19-4992-9F40-2CF3F9AB97FB}" dt="2025-09-09T16:52:31.293" v="6" actId="1076"/>
          <ac:spMkLst>
            <pc:docMk/>
            <pc:sldMk cId="2256813586" sldId="414"/>
            <ac:spMk id="15" creationId="{1C5D79A5-88E8-54B3-B959-99898129C731}"/>
          </ac:spMkLst>
        </pc:spChg>
      </pc:sldChg>
      <pc:sldChg chg="modSp mod">
        <pc:chgData name="Hannah Fischer" userId="8f5c9f8d-3bc9-411f-9e18-04f9abe5333b" providerId="ADAL" clId="{95050A94-6A19-4992-9F40-2CF3F9AB97FB}" dt="2025-09-09T16:54:39.890" v="23" actId="27636"/>
        <pc:sldMkLst>
          <pc:docMk/>
          <pc:sldMk cId="3550425450" sldId="415"/>
        </pc:sldMkLst>
        <pc:spChg chg="mod">
          <ac:chgData name="Hannah Fischer" userId="8f5c9f8d-3bc9-411f-9e18-04f9abe5333b" providerId="ADAL" clId="{95050A94-6A19-4992-9F40-2CF3F9AB97FB}" dt="2025-09-09T16:54:39.890" v="23" actId="27636"/>
          <ac:spMkLst>
            <pc:docMk/>
            <pc:sldMk cId="3550425450" sldId="415"/>
            <ac:spMk id="6" creationId="{CA3CDEDC-FF18-77C9-9B25-0D57E76E8B0D}"/>
          </ac:spMkLst>
        </pc:spChg>
      </pc:sldChg>
      <pc:sldChg chg="modSp mod">
        <pc:chgData name="Hannah Fischer" userId="8f5c9f8d-3bc9-411f-9e18-04f9abe5333b" providerId="ADAL" clId="{95050A94-6A19-4992-9F40-2CF3F9AB97FB}" dt="2025-09-09T16:54:18.686" v="20" actId="2711"/>
        <pc:sldMkLst>
          <pc:docMk/>
          <pc:sldMk cId="114047599" sldId="416"/>
        </pc:sldMkLst>
        <pc:spChg chg="mod">
          <ac:chgData name="Hannah Fischer" userId="8f5c9f8d-3bc9-411f-9e18-04f9abe5333b" providerId="ADAL" clId="{95050A94-6A19-4992-9F40-2CF3F9AB97FB}" dt="2025-09-09T16:54:18.686" v="20" actId="2711"/>
          <ac:spMkLst>
            <pc:docMk/>
            <pc:sldMk cId="114047599" sldId="416"/>
            <ac:spMk id="4" creationId="{C6A8239F-65B2-2634-B8EC-190B6014BCD0}"/>
          </ac:spMkLst>
        </pc:spChg>
      </pc:sldChg>
      <pc:sldChg chg="modSp mod">
        <pc:chgData name="Hannah Fischer" userId="8f5c9f8d-3bc9-411f-9e18-04f9abe5333b" providerId="ADAL" clId="{95050A94-6A19-4992-9F40-2CF3F9AB97FB}" dt="2025-09-09T16:56:04.344" v="36" actId="2711"/>
        <pc:sldMkLst>
          <pc:docMk/>
          <pc:sldMk cId="3181129667" sldId="901"/>
        </pc:sldMkLst>
      </pc:sldChg>
      <pc:sldChg chg="modSp mod">
        <pc:chgData name="Hannah Fischer" userId="8f5c9f8d-3bc9-411f-9e18-04f9abe5333b" providerId="ADAL" clId="{95050A94-6A19-4992-9F40-2CF3F9AB97FB}" dt="2025-09-09T16:53:25.169" v="14" actId="27636"/>
        <pc:sldMkLst>
          <pc:docMk/>
          <pc:sldMk cId="2099564163" sldId="3422"/>
        </pc:sldMkLst>
        <pc:spChg chg="mod">
          <ac:chgData name="Hannah Fischer" userId="8f5c9f8d-3bc9-411f-9e18-04f9abe5333b" providerId="ADAL" clId="{95050A94-6A19-4992-9F40-2CF3F9AB97FB}" dt="2025-09-09T16:53:25.169" v="14" actId="27636"/>
          <ac:spMkLst>
            <pc:docMk/>
            <pc:sldMk cId="2099564163" sldId="3422"/>
            <ac:spMk id="2" creationId="{122F79B3-DFE2-FDD3-A6C3-72E728AFA572}"/>
          </ac:spMkLst>
        </pc:spChg>
      </pc:sldChg>
      <pc:sldChg chg="modSp mod">
        <pc:chgData name="Hannah Fischer" userId="8f5c9f8d-3bc9-411f-9e18-04f9abe5333b" providerId="ADAL" clId="{95050A94-6A19-4992-9F40-2CF3F9AB97FB}" dt="2025-09-09T16:55:10.537" v="27" actId="255"/>
        <pc:sldMkLst>
          <pc:docMk/>
          <pc:sldMk cId="1919785868" sldId="3423"/>
        </pc:sldMkLst>
      </pc:sldChg>
      <pc:sldChg chg="modSp mod">
        <pc:chgData name="Hannah Fischer" userId="8f5c9f8d-3bc9-411f-9e18-04f9abe5333b" providerId="ADAL" clId="{95050A94-6A19-4992-9F40-2CF3F9AB97FB}" dt="2025-09-09T16:55:52.271" v="35" actId="2711"/>
        <pc:sldMkLst>
          <pc:docMk/>
          <pc:sldMk cId="3707618169" sldId="3424"/>
        </pc:sldMkLst>
        <pc:spChg chg="mod">
          <ac:chgData name="Hannah Fischer" userId="8f5c9f8d-3bc9-411f-9e18-04f9abe5333b" providerId="ADAL" clId="{95050A94-6A19-4992-9F40-2CF3F9AB97FB}" dt="2025-09-09T16:55:52.271" v="35" actId="2711"/>
          <ac:spMkLst>
            <pc:docMk/>
            <pc:sldMk cId="3707618169" sldId="3424"/>
            <ac:spMk id="2" creationId="{4275C680-BC03-8629-8AB5-140144D3CE89}"/>
          </ac:spMkLst>
        </pc:spChg>
      </pc:sldChg>
      <pc:sldChg chg="modSp mod">
        <pc:chgData name="Hannah Fischer" userId="8f5c9f8d-3bc9-411f-9e18-04f9abe5333b" providerId="ADAL" clId="{95050A94-6A19-4992-9F40-2CF3F9AB97FB}" dt="2025-09-09T16:55:44.311" v="34" actId="1076"/>
        <pc:sldMkLst>
          <pc:docMk/>
          <pc:sldMk cId="1406291101" sldId="3425"/>
        </pc:sldMkLst>
        <pc:spChg chg="mod">
          <ac:chgData name="Hannah Fischer" userId="8f5c9f8d-3bc9-411f-9e18-04f9abe5333b" providerId="ADAL" clId="{95050A94-6A19-4992-9F40-2CF3F9AB97FB}" dt="2025-09-09T16:55:44.311" v="34" actId="1076"/>
          <ac:spMkLst>
            <pc:docMk/>
            <pc:sldMk cId="1406291101" sldId="3425"/>
            <ac:spMk id="6" creationId="{0AAE3203-7145-471E-6D58-A2C794989C6C}"/>
          </ac:spMkLst>
        </pc:spChg>
        <pc:spChg chg="mod">
          <ac:chgData name="Hannah Fischer" userId="8f5c9f8d-3bc9-411f-9e18-04f9abe5333b" providerId="ADAL" clId="{95050A94-6A19-4992-9F40-2CF3F9AB97FB}" dt="2025-09-09T16:55:27.393" v="29" actId="2711"/>
          <ac:spMkLst>
            <pc:docMk/>
            <pc:sldMk cId="1406291101" sldId="3425"/>
            <ac:spMk id="7" creationId="{C2B0DFF9-5FE6-6C62-F2F1-F30E57D418BD}"/>
          </ac:spMkLst>
        </pc:spChg>
        <pc:picChg chg="mod">
          <ac:chgData name="Hannah Fischer" userId="8f5c9f8d-3bc9-411f-9e18-04f9abe5333b" providerId="ADAL" clId="{95050A94-6A19-4992-9F40-2CF3F9AB97FB}" dt="2025-09-09T16:55:36" v="32" actId="1076"/>
          <ac:picMkLst>
            <pc:docMk/>
            <pc:sldMk cId="1406291101" sldId="3425"/>
            <ac:picMk id="5" creationId="{DD7857BD-944B-6D86-55BA-8B558AEE2BCC}"/>
          </ac:picMkLst>
        </pc:picChg>
      </pc:sldChg>
      <pc:sldChg chg="modSp mod">
        <pc:chgData name="Hannah Fischer" userId="8f5c9f8d-3bc9-411f-9e18-04f9abe5333b" providerId="ADAL" clId="{95050A94-6A19-4992-9F40-2CF3F9AB97FB}" dt="2025-09-09T16:56:27.207" v="40" actId="255"/>
        <pc:sldMkLst>
          <pc:docMk/>
          <pc:sldMk cId="878338219" sldId="3426"/>
        </pc:sldMkLst>
        <pc:spChg chg="mod">
          <ac:chgData name="Hannah Fischer" userId="8f5c9f8d-3bc9-411f-9e18-04f9abe5333b" providerId="ADAL" clId="{95050A94-6A19-4992-9F40-2CF3F9AB97FB}" dt="2025-09-09T16:56:27.207" v="40" actId="255"/>
          <ac:spMkLst>
            <pc:docMk/>
            <pc:sldMk cId="878338219" sldId="3426"/>
            <ac:spMk id="5" creationId="{AA6992B4-43F7-5C97-0FCD-FE5DA02D3896}"/>
          </ac:spMkLst>
        </pc:spChg>
      </pc:sldChg>
      <pc:sldChg chg="modSp mod">
        <pc:chgData name="Hannah Fischer" userId="8f5c9f8d-3bc9-411f-9e18-04f9abe5333b" providerId="ADAL" clId="{95050A94-6A19-4992-9F40-2CF3F9AB97FB}" dt="2025-09-09T16:56:20.332" v="38" actId="2711"/>
        <pc:sldMkLst>
          <pc:docMk/>
          <pc:sldMk cId="1500607747" sldId="3429"/>
        </pc:sldMkLst>
        <pc:spChg chg="mod">
          <ac:chgData name="Hannah Fischer" userId="8f5c9f8d-3bc9-411f-9e18-04f9abe5333b" providerId="ADAL" clId="{95050A94-6A19-4992-9F40-2CF3F9AB97FB}" dt="2025-09-09T16:56:20.332" v="38" actId="2711"/>
          <ac:spMkLst>
            <pc:docMk/>
            <pc:sldMk cId="1500607747" sldId="3429"/>
            <ac:spMk id="5" creationId="{29F1184F-AB65-E896-C29F-0C35A58C9DD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EDFEC3F-CA95-774B-A084-8513D32CF312}" type="datetimeFigureOut">
              <a:rPr lang="en-US" smtClean="0"/>
              <a:t>9/15/2025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FC1B3BD-97C9-6447-9D2B-E183E22BC502}" type="slidenum">
              <a:rPr lang="en-US" smtClean="0"/>
              <a:t>‹#›</a:t>
            </a:fld>
            <a:endParaRPr lang="en-US"/>
          </a:p>
        </p:txBody>
      </p:sp>
    </p:spTree>
    <p:extLst>
      <p:ext uri="{BB962C8B-B14F-4D97-AF65-F5344CB8AC3E}">
        <p14:creationId xmlns:p14="http://schemas.microsoft.com/office/powerpoint/2010/main" val="3926404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Hello everyone! My name is Joshua Benes, and I am an Associate Director at the University of Vermont’s Water Resources Institute. </a:t>
            </a:r>
          </a:p>
          <a:p>
            <a:pPr defTabSz="966612">
              <a:defRPr/>
            </a:pPr>
            <a:endParaRPr lang="en-US" sz="1300" dirty="0"/>
          </a:p>
          <a:p>
            <a:pPr defTabSz="966612">
              <a:defRPr/>
            </a:pPr>
            <a:r>
              <a:rPr lang="en-US" sz="1300" dirty="0"/>
              <a:t>It’s an honor to be part of this conversation about recent advances in elevation-dependent climate change. </a:t>
            </a:r>
          </a:p>
          <a:p>
            <a:pPr defTabSz="966612">
              <a:defRPr/>
            </a:pPr>
            <a:endParaRPr lang="en-US" sz="1300" dirty="0"/>
          </a:p>
          <a:p>
            <a:pPr defTabSz="966612">
              <a:defRPr/>
            </a:pPr>
            <a:r>
              <a:rPr lang="en-US" sz="1300" dirty="0"/>
              <a:t>My talk today focuses less on a single scientific finding and more on a critical approach: </a:t>
            </a:r>
          </a:p>
          <a:p>
            <a:pPr defTabSz="966612">
              <a:defRPr/>
            </a:pPr>
            <a:endParaRPr lang="en-US" sz="1300" dirty="0"/>
          </a:p>
          <a:p>
            <a:pPr defTabSz="966612">
              <a:defRPr/>
            </a:pPr>
            <a:r>
              <a:rPr lang="en-US" sz="1300" dirty="0"/>
              <a:t>building a regional mountain observatory network to both support local community resilience and contribute to global climate monitoring efforts. </a:t>
            </a:r>
          </a:p>
          <a:p>
            <a:pPr defTabSz="966612">
              <a:defRPr/>
            </a:pPr>
            <a:endParaRPr lang="en-US" sz="1300" dirty="0"/>
          </a:p>
          <a:p>
            <a:pPr defTabSz="966612">
              <a:defRPr/>
            </a:pPr>
            <a:r>
              <a:rPr lang="en-US" sz="1300" dirty="0"/>
              <a:t>This initiative is a testament to the incredible work of my collaborators, whose names you see listed as co-authors. </a:t>
            </a:r>
          </a:p>
          <a:p>
            <a:pPr defTabSz="966612">
              <a:defRPr/>
            </a:pPr>
            <a:endParaRPr lang="en-US" sz="1300" dirty="0"/>
          </a:p>
          <a:p>
            <a:pPr defTabSz="966612">
              <a:defRPr/>
            </a:pPr>
            <a:r>
              <a:rPr lang="en-US" sz="1300" dirty="0"/>
              <a:t>I'm excited to share how we're working together to make this regional collaboration a reality, and I hope it may be used as a model for monitoring along elevational gradients worldwide.</a:t>
            </a:r>
          </a:p>
        </p:txBody>
      </p:sp>
      <p:sp>
        <p:nvSpPr>
          <p:cNvPr id="4" name="Slide Number Placeholder 3"/>
          <p:cNvSpPr>
            <a:spLocks noGrp="1"/>
          </p:cNvSpPr>
          <p:nvPr>
            <p:ph type="sldNum" sz="quarter" idx="5"/>
          </p:nvPr>
        </p:nvSpPr>
        <p:spPr/>
        <p:txBody>
          <a:bodyPr/>
          <a:lstStyle/>
          <a:p>
            <a:fld id="{DFC1B3BD-97C9-6447-9D2B-E183E22BC502}" type="slidenum">
              <a:rPr lang="en-US" smtClean="0"/>
              <a:t>1</a:t>
            </a:fld>
            <a:endParaRPr lang="en-US"/>
          </a:p>
        </p:txBody>
      </p:sp>
    </p:spTree>
    <p:extLst>
      <p:ext uri="{BB962C8B-B14F-4D97-AF65-F5344CB8AC3E}">
        <p14:creationId xmlns:p14="http://schemas.microsoft.com/office/powerpoint/2010/main" val="2472113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first NENMO initiative I'll discuss is developing the foundation for a coordinated, networked, and regional mountain observatory network. </a:t>
            </a:r>
          </a:p>
          <a:p>
            <a:pPr defTabSz="966612">
              <a:defRPr/>
            </a:pPr>
            <a:endParaRPr lang="en-US" sz="1300" dirty="0"/>
          </a:p>
          <a:p>
            <a:pPr defTabSz="966612">
              <a:defRPr/>
            </a:pPr>
            <a:r>
              <a:rPr lang="en-US" sz="1300" dirty="0"/>
              <a:t>I will briefly summarize each of these observatories now and then provide information about our Environmental Network project to establish a cohesive regional monitoring system.</a:t>
            </a:r>
          </a:p>
          <a:p>
            <a:endParaRPr lang="en-US" dirty="0"/>
          </a:p>
        </p:txBody>
      </p:sp>
      <p:sp>
        <p:nvSpPr>
          <p:cNvPr id="4" name="Slide Number Placeholder 3"/>
          <p:cNvSpPr>
            <a:spLocks noGrp="1"/>
          </p:cNvSpPr>
          <p:nvPr>
            <p:ph type="sldNum" sz="quarter" idx="5"/>
          </p:nvPr>
        </p:nvSpPr>
        <p:spPr/>
        <p:txBody>
          <a:bodyPr/>
          <a:lstStyle/>
          <a:p>
            <a:fld id="{DFC1B3BD-97C9-6447-9D2B-E183E22BC502}" type="slidenum">
              <a:rPr lang="en-US" smtClean="0"/>
              <a:t>10</a:t>
            </a:fld>
            <a:endParaRPr lang="en-US"/>
          </a:p>
        </p:txBody>
      </p:sp>
    </p:spTree>
    <p:extLst>
      <p:ext uri="{BB962C8B-B14F-4D97-AF65-F5344CB8AC3E}">
        <p14:creationId xmlns:p14="http://schemas.microsoft.com/office/powerpoint/2010/main" val="1292142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AF8F4-DED0-A3F5-0A4C-6C734C1599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469F6-A37A-51D0-878A-28FA70CC9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A2BA9-3204-AC66-F59A-B5B8068E4D20}"/>
              </a:ext>
            </a:extLst>
          </p:cNvPr>
          <p:cNvSpPr>
            <a:spLocks noGrp="1"/>
          </p:cNvSpPr>
          <p:nvPr>
            <p:ph type="body" idx="1"/>
          </p:nvPr>
        </p:nvSpPr>
        <p:spPr/>
        <p:txBody>
          <a:bodyPr/>
          <a:lstStyle/>
          <a:p>
            <a:r>
              <a:rPr lang="en-US" sz="1300" dirty="0"/>
              <a:t>The University of Vermont's Summit to Shore Project, funded by the US Cold Regions Research and Engineering Laboratory, aims to better understand snowpack characteristics and compare them with aerial imagery. </a:t>
            </a:r>
          </a:p>
          <a:p>
            <a:endParaRPr lang="en-US" sz="1300" dirty="0"/>
          </a:p>
          <a:p>
            <a:r>
              <a:rPr lang="en-US" sz="1300" dirty="0"/>
              <a:t>We're leveraging this network to also understand the hydrological responses to melting snow at high elevations. </a:t>
            </a:r>
          </a:p>
          <a:p>
            <a:endParaRPr lang="en-US" sz="1300" dirty="0"/>
          </a:p>
          <a:p>
            <a:r>
              <a:rPr lang="en-US" sz="1300" dirty="0"/>
              <a:t>The majority of the network's weather stations are on Mount Mansfield, the highest mountain in the State of Vermont. </a:t>
            </a:r>
          </a:p>
          <a:p>
            <a:endParaRPr lang="en-US" sz="1300" dirty="0"/>
          </a:p>
          <a:p>
            <a:r>
              <a:rPr lang="en-US" sz="1300" dirty="0"/>
              <a:t>The mountain also hosts a weather and snow record dating back to the 1950s and a long-term hydrological record dating to 2000.</a:t>
            </a:r>
          </a:p>
        </p:txBody>
      </p:sp>
      <p:sp>
        <p:nvSpPr>
          <p:cNvPr id="4" name="Slide Number Placeholder 3">
            <a:extLst>
              <a:ext uri="{FF2B5EF4-FFF2-40B4-BE49-F238E27FC236}">
                <a16:creationId xmlns:a16="http://schemas.microsoft.com/office/drawing/2014/main" id="{292B7053-8C7F-2FEB-760E-348C655D3669}"/>
              </a:ext>
            </a:extLst>
          </p:cNvPr>
          <p:cNvSpPr>
            <a:spLocks noGrp="1"/>
          </p:cNvSpPr>
          <p:nvPr>
            <p:ph type="sldNum" sz="quarter" idx="5"/>
          </p:nvPr>
        </p:nvSpPr>
        <p:spPr/>
        <p:txBody>
          <a:bodyPr/>
          <a:lstStyle/>
          <a:p>
            <a:fld id="{DFC1B3BD-97C9-6447-9D2B-E183E22BC502}" type="slidenum">
              <a:rPr lang="en-US" smtClean="0"/>
              <a:t>11</a:t>
            </a:fld>
            <a:endParaRPr lang="en-US"/>
          </a:p>
        </p:txBody>
      </p:sp>
    </p:spTree>
    <p:extLst>
      <p:ext uri="{BB962C8B-B14F-4D97-AF65-F5344CB8AC3E}">
        <p14:creationId xmlns:p14="http://schemas.microsoft.com/office/powerpoint/2010/main" val="2006360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94"/>
              </a:spcAft>
              <a:defRPr/>
            </a:pPr>
            <a:r>
              <a:rPr lang="en-US" sz="1300" dirty="0"/>
              <a:t>The Mount Washington Observatory is a world-renowned, independent nonprofit famous for its extreme weather monitoring and historical meteorological record dating back to 1932. </a:t>
            </a:r>
          </a:p>
          <a:p>
            <a:pPr defTabSz="966612">
              <a:lnSpc>
                <a:spcPct val="107000"/>
              </a:lnSpc>
              <a:spcAft>
                <a:spcPts val="894"/>
              </a:spcAft>
              <a:defRPr/>
            </a:pPr>
            <a:endParaRPr lang="en-US" sz="1300" dirty="0"/>
          </a:p>
          <a:p>
            <a:pPr defTabSz="966612">
              <a:lnSpc>
                <a:spcPct val="107000"/>
              </a:lnSpc>
              <a:spcAft>
                <a:spcPts val="894"/>
              </a:spcAft>
              <a:defRPr/>
            </a:pPr>
            <a:r>
              <a:rPr lang="en-US" sz="1300" dirty="0"/>
              <a:t>The nonprofit also manages a regional mesonet, or network of weather stations, along elevational gradients on both sides of the mountain and on neighboring peaks.</a:t>
            </a:r>
          </a:p>
          <a:p>
            <a:pPr>
              <a:lnSpc>
                <a:spcPct val="107000"/>
              </a:lnSpc>
              <a:spcAft>
                <a:spcPts val="894"/>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3234DF1-100A-491B-A281-53A711107516}" type="slidenum">
              <a:rPr lang="en-US" smtClean="0"/>
              <a:t>12</a:t>
            </a:fld>
            <a:endParaRPr lang="en-US"/>
          </a:p>
        </p:txBody>
      </p:sp>
    </p:spTree>
    <p:extLst>
      <p:ext uri="{BB962C8B-B14F-4D97-AF65-F5344CB8AC3E}">
        <p14:creationId xmlns:p14="http://schemas.microsoft.com/office/powerpoint/2010/main" val="2346857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lnSpc>
                <a:spcPct val="107000"/>
              </a:lnSpc>
              <a:spcAft>
                <a:spcPts val="894"/>
              </a:spcAft>
              <a:defRPr/>
            </a:pPr>
            <a:r>
              <a:rPr lang="en-US" sz="1300" dirty="0"/>
              <a:t>The Atmospheric Sciences Research Center on Whiteface Mountain in New York also has a weather record dating back to the 1930s. </a:t>
            </a:r>
          </a:p>
          <a:p>
            <a:pPr defTabSz="966612">
              <a:lnSpc>
                <a:spcPct val="107000"/>
              </a:lnSpc>
              <a:spcAft>
                <a:spcPts val="894"/>
              </a:spcAft>
              <a:defRPr/>
            </a:pPr>
            <a:endParaRPr lang="en-US" sz="1300" dirty="0"/>
          </a:p>
          <a:p>
            <a:pPr defTabSz="966612">
              <a:lnSpc>
                <a:spcPct val="107000"/>
              </a:lnSpc>
              <a:spcAft>
                <a:spcPts val="894"/>
              </a:spcAft>
              <a:defRPr/>
            </a:pPr>
            <a:r>
              <a:rPr lang="en-US" sz="1300" dirty="0"/>
              <a:t>Their Center measures a wide range of atmospheric conditions and is particularly well known for their cloud chemistry and air quality research. </a:t>
            </a:r>
          </a:p>
          <a:p>
            <a:pPr defTabSz="966612">
              <a:lnSpc>
                <a:spcPct val="107000"/>
              </a:lnSpc>
              <a:spcAft>
                <a:spcPts val="894"/>
              </a:spcAft>
              <a:defRPr/>
            </a:pPr>
            <a:endParaRPr lang="en-US" sz="1300" dirty="0"/>
          </a:p>
          <a:p>
            <a:pPr defTabSz="966612">
              <a:lnSpc>
                <a:spcPct val="107000"/>
              </a:lnSpc>
              <a:spcAft>
                <a:spcPts val="894"/>
              </a:spcAft>
              <a:defRPr/>
            </a:pPr>
            <a:r>
              <a:rPr lang="en-US" sz="1300" dirty="0"/>
              <a:t>Like Mount Mansfield, Whiteface Mountain also has a stream gauge at the base of the mountain for hydrological monitoring.</a:t>
            </a:r>
          </a:p>
        </p:txBody>
      </p:sp>
      <p:sp>
        <p:nvSpPr>
          <p:cNvPr id="4" name="Slide Number Placeholder 3"/>
          <p:cNvSpPr>
            <a:spLocks noGrp="1"/>
          </p:cNvSpPr>
          <p:nvPr>
            <p:ph type="sldNum" sz="quarter" idx="5"/>
          </p:nvPr>
        </p:nvSpPr>
        <p:spPr/>
        <p:txBody>
          <a:bodyPr/>
          <a:lstStyle/>
          <a:p>
            <a:fld id="{63234DF1-100A-491B-A281-53A711107516}" type="slidenum">
              <a:rPr lang="en-US" smtClean="0"/>
              <a:t>13</a:t>
            </a:fld>
            <a:endParaRPr lang="en-US"/>
          </a:p>
        </p:txBody>
      </p:sp>
    </p:spTree>
    <p:extLst>
      <p:ext uri="{BB962C8B-B14F-4D97-AF65-F5344CB8AC3E}">
        <p14:creationId xmlns:p14="http://schemas.microsoft.com/office/powerpoint/2010/main" val="1344836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While different mountain monitoring networks may have unique primary objectives—for instance, weather forecasting, climate observation, or hydrological monitoring—the data from any network can still be invaluable for other secondary objectives. </a:t>
            </a:r>
          </a:p>
          <a:p>
            <a:pPr defTabSz="966612">
              <a:defRPr/>
            </a:pPr>
            <a:endParaRPr lang="en-US" sz="1300" dirty="0"/>
          </a:p>
          <a:p>
            <a:pPr defTabSz="966612">
              <a:defRPr/>
            </a:pPr>
            <a:r>
              <a:rPr lang="en-US" sz="1300" dirty="0"/>
              <a:t>Each station is designed for a specific purpose; for example, Mount Washington Observatory's stations are exposed to the elements to capture real-time weather and lapse rate data for forecasting. </a:t>
            </a:r>
          </a:p>
          <a:p>
            <a:pPr defTabSz="966612">
              <a:defRPr/>
            </a:pPr>
            <a:endParaRPr lang="en-US" sz="1300" dirty="0"/>
          </a:p>
          <a:p>
            <a:pPr defTabSz="966612">
              <a:defRPr/>
            </a:pPr>
            <a:r>
              <a:rPr lang="en-US" sz="1300" dirty="0"/>
              <a:t>In contrast, UVM's Summit to Shore project places stations in more sheltered locations that allow for accurate snow accumulation measurements. </a:t>
            </a:r>
          </a:p>
          <a:p>
            <a:pPr defTabSz="966612">
              <a:defRPr/>
            </a:pPr>
            <a:endParaRPr lang="en-US" sz="1300" dirty="0"/>
          </a:p>
          <a:p>
            <a:pPr defTabSz="966612">
              <a:defRPr/>
            </a:pPr>
            <a:r>
              <a:rPr lang="en-US" sz="1300" dirty="0"/>
              <a:t>It’s important for data users to have consistent metadata, so they are aware of these differences and can leverage our collective data to the greatest extent possible.</a:t>
            </a:r>
          </a:p>
        </p:txBody>
      </p:sp>
      <p:sp>
        <p:nvSpPr>
          <p:cNvPr id="4" name="Slide Number Placeholder 3"/>
          <p:cNvSpPr>
            <a:spLocks noGrp="1"/>
          </p:cNvSpPr>
          <p:nvPr>
            <p:ph type="sldNum" sz="quarter" idx="5"/>
          </p:nvPr>
        </p:nvSpPr>
        <p:spPr/>
        <p:txBody>
          <a:bodyPr/>
          <a:lstStyle/>
          <a:p>
            <a:fld id="{DFC1B3BD-97C9-6447-9D2B-E183E22BC502}" type="slidenum">
              <a:rPr lang="en-US" smtClean="0"/>
              <a:t>14</a:t>
            </a:fld>
            <a:endParaRPr lang="en-US"/>
          </a:p>
        </p:txBody>
      </p:sp>
    </p:spTree>
    <p:extLst>
      <p:ext uri="{BB962C8B-B14F-4D97-AF65-F5344CB8AC3E}">
        <p14:creationId xmlns:p14="http://schemas.microsoft.com/office/powerpoint/2010/main" val="3754541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0909-F5B3-86EF-8E0B-91B43987E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12253-6D2C-FCEF-7633-57883BD5B7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43D6D-6D31-A680-9A62-E7EBF5B7939D}"/>
              </a:ext>
            </a:extLst>
          </p:cNvPr>
          <p:cNvSpPr>
            <a:spLocks noGrp="1"/>
          </p:cNvSpPr>
          <p:nvPr>
            <p:ph type="body" idx="1"/>
          </p:nvPr>
        </p:nvSpPr>
        <p:spPr/>
        <p:txBody>
          <a:bodyPr/>
          <a:lstStyle/>
          <a:p>
            <a:pPr defTabSz="966612">
              <a:defRPr/>
            </a:pPr>
            <a:r>
              <a:rPr lang="en-US" sz="1300" dirty="0"/>
              <a:t>Our mountain observatories have collectively secured $500,000 grant from the Environmental Protection Agency’s Environmental Network fund.</a:t>
            </a:r>
          </a:p>
          <a:p>
            <a:pPr defTabSz="966612">
              <a:defRPr/>
            </a:pPr>
            <a:endParaRPr lang="en-US" sz="1300" dirty="0"/>
          </a:p>
          <a:p>
            <a:pPr defTabSz="966612">
              <a:defRPr/>
            </a:pPr>
            <a:r>
              <a:rPr lang="en-US" sz="1300" dirty="0"/>
              <a:t>This funding is a critical step in our work. We are using it to develop a shared web portal and metadata management strategy across three observation networks in three different states. </a:t>
            </a:r>
          </a:p>
          <a:p>
            <a:pPr defTabSz="966612">
              <a:defRPr/>
            </a:pPr>
            <a:endParaRPr lang="en-US" sz="1300" dirty="0"/>
          </a:p>
          <a:p>
            <a:pPr defTabSz="966612">
              <a:defRPr/>
            </a:pPr>
            <a:r>
              <a:rPr lang="en-US" sz="1300" dirty="0"/>
              <a:t>The goal is to ensure our data and metadata is standardized and aligned to better support weather forecasting and climate monitoring initiatives across the region. </a:t>
            </a:r>
          </a:p>
        </p:txBody>
      </p:sp>
      <p:sp>
        <p:nvSpPr>
          <p:cNvPr id="4" name="Slide Number Placeholder 3">
            <a:extLst>
              <a:ext uri="{FF2B5EF4-FFF2-40B4-BE49-F238E27FC236}">
                <a16:creationId xmlns:a16="http://schemas.microsoft.com/office/drawing/2014/main" id="{F71BFFB4-6C74-5FDB-EB8E-8ABC07492FC0}"/>
              </a:ext>
            </a:extLst>
          </p:cNvPr>
          <p:cNvSpPr>
            <a:spLocks noGrp="1"/>
          </p:cNvSpPr>
          <p:nvPr>
            <p:ph type="sldNum" sz="quarter" idx="5"/>
          </p:nvPr>
        </p:nvSpPr>
        <p:spPr/>
        <p:txBody>
          <a:bodyPr/>
          <a:lstStyle/>
          <a:p>
            <a:fld id="{DFC1B3BD-97C9-6447-9D2B-E183E22BC502}" type="slidenum">
              <a:rPr lang="en-US" smtClean="0"/>
              <a:t>15</a:t>
            </a:fld>
            <a:endParaRPr lang="en-US"/>
          </a:p>
        </p:txBody>
      </p:sp>
    </p:spTree>
    <p:extLst>
      <p:ext uri="{BB962C8B-B14F-4D97-AF65-F5344CB8AC3E}">
        <p14:creationId xmlns:p14="http://schemas.microsoft.com/office/powerpoint/2010/main" val="3948612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Another major initiative for our network is the Northeast Snow Survey (NESS) Feasibility Study. </a:t>
            </a:r>
          </a:p>
          <a:p>
            <a:pPr defTabSz="966612">
              <a:defRPr/>
            </a:pPr>
            <a:endParaRPr lang="en-US" sz="1300" dirty="0"/>
          </a:p>
          <a:p>
            <a:pPr defTabSz="966612">
              <a:defRPr/>
            </a:pPr>
            <a:r>
              <a:rPr lang="en-US" sz="1300" dirty="0"/>
              <a:t>This $1 million federally appropriated project that is supported by the US Department of Agriculture </a:t>
            </a:r>
            <a:r>
              <a:rPr lang="en-US" sz="1300" u="sng" dirty="0"/>
              <a:t>Natural Resources Conservation Service</a:t>
            </a:r>
            <a:r>
              <a:rPr lang="en-US" sz="1300" dirty="0"/>
              <a:t>.</a:t>
            </a:r>
          </a:p>
          <a:p>
            <a:pPr defTabSz="966612">
              <a:defRPr/>
            </a:pPr>
            <a:endParaRPr lang="en-US" sz="1300" dirty="0"/>
          </a:p>
          <a:p>
            <a:pPr defTabSz="966612">
              <a:defRPr/>
            </a:pPr>
            <a:r>
              <a:rPr lang="en-US" sz="1300" dirty="0"/>
              <a:t>The study aims to bring a coordinated, automated snowpack and climate monitoring network to high elevation areas in the northeast. </a:t>
            </a:r>
          </a:p>
          <a:p>
            <a:pPr defTabSz="966612">
              <a:defRPr/>
            </a:pPr>
            <a:endParaRPr lang="en-US" sz="1300" dirty="0"/>
          </a:p>
          <a:p>
            <a:pPr defTabSz="966612">
              <a:defRPr/>
            </a:pPr>
            <a:r>
              <a:rPr lang="en-US" sz="1300" dirty="0"/>
              <a:t>While the western United States have a robust SNOTEL network with over 900 stations, our region lacks a similar, cohesive system. </a:t>
            </a:r>
          </a:p>
          <a:p>
            <a:pPr defTabSz="966612">
              <a:defRPr/>
            </a:pPr>
            <a:endParaRPr lang="en-US" sz="1300" dirty="0"/>
          </a:p>
          <a:p>
            <a:pPr defTabSz="966612">
              <a:defRPr/>
            </a:pPr>
            <a:r>
              <a:rPr lang="en-US" sz="1300" dirty="0"/>
              <a:t>NESS is working to fill this gap by utilizing a systems engineering approach to quantify stakeholder feedback and design the network according to stakeholder needs.</a:t>
            </a:r>
          </a:p>
        </p:txBody>
      </p:sp>
      <p:sp>
        <p:nvSpPr>
          <p:cNvPr id="4" name="Slide Number Placeholder 3"/>
          <p:cNvSpPr>
            <a:spLocks noGrp="1"/>
          </p:cNvSpPr>
          <p:nvPr>
            <p:ph type="sldNum" sz="quarter" idx="5"/>
          </p:nvPr>
        </p:nvSpPr>
        <p:spPr/>
        <p:txBody>
          <a:bodyPr/>
          <a:lstStyle/>
          <a:p>
            <a:fld id="{DFC1B3BD-97C9-6447-9D2B-E183E22BC502}" type="slidenum">
              <a:rPr lang="en-US" smtClean="0"/>
              <a:t>16</a:t>
            </a:fld>
            <a:endParaRPr lang="en-US"/>
          </a:p>
        </p:txBody>
      </p:sp>
    </p:spTree>
    <p:extLst>
      <p:ext uri="{BB962C8B-B14F-4D97-AF65-F5344CB8AC3E}">
        <p14:creationId xmlns:p14="http://schemas.microsoft.com/office/powerpoint/2010/main" val="3756283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With stakeholder feedback now in hand, the NESS team is now working identify the most desirable locations for a future network of weather and snow monitoring stations across high-elevation areas in our region. </a:t>
            </a:r>
          </a:p>
          <a:p>
            <a:pPr defTabSz="966612">
              <a:defRPr/>
            </a:pPr>
            <a:endParaRPr lang="en-US" sz="1300" dirty="0"/>
          </a:p>
          <a:p>
            <a:pPr defTabSz="966612">
              <a:defRPr/>
            </a:pPr>
            <a:r>
              <a:rPr lang="en-US" sz="1300" dirty="0"/>
              <a:t>To achieve this, we are prioritizing sites with specific characteristics. </a:t>
            </a:r>
          </a:p>
          <a:p>
            <a:pPr defTabSz="966612">
              <a:defRPr/>
            </a:pPr>
            <a:endParaRPr lang="en-US" sz="1300" dirty="0"/>
          </a:p>
          <a:p>
            <a:pPr defTabSz="966612">
              <a:defRPr/>
            </a:pPr>
            <a:r>
              <a:rPr lang="en-US" sz="1300" dirty="0"/>
              <a:t>We're focusing on locations at higher elevations, specifically above 700 meters, with a slope of less than 10 degrees. </a:t>
            </a:r>
          </a:p>
          <a:p>
            <a:pPr defTabSz="966612">
              <a:defRPr/>
            </a:pPr>
            <a:endParaRPr lang="en-US" sz="1300" dirty="0"/>
          </a:p>
          <a:p>
            <a:pPr defTabSz="966612">
              <a:defRPr/>
            </a:pPr>
            <a:r>
              <a:rPr lang="en-US" sz="1300" dirty="0"/>
              <a:t>We are also limiting ourselves to accessible locations with public landownership.</a:t>
            </a:r>
          </a:p>
          <a:p>
            <a:pPr defTabSz="966612">
              <a:defRPr/>
            </a:pPr>
            <a:endParaRPr lang="en-US" sz="1300" dirty="0"/>
          </a:p>
          <a:p>
            <a:pPr defTabSz="966612">
              <a:defRPr/>
            </a:pPr>
            <a:r>
              <a:rPr lang="en-US" sz="1300" dirty="0"/>
              <a:t>By prioritizing sites with these characteristics, we can support our communities to have the data in hand needed to respond to mountain snowmelt and its associated flooding impacts. </a:t>
            </a:r>
          </a:p>
        </p:txBody>
      </p:sp>
      <p:sp>
        <p:nvSpPr>
          <p:cNvPr id="4" name="Slide Number Placeholder 3"/>
          <p:cNvSpPr>
            <a:spLocks noGrp="1"/>
          </p:cNvSpPr>
          <p:nvPr>
            <p:ph type="sldNum" sz="quarter" idx="5"/>
          </p:nvPr>
        </p:nvSpPr>
        <p:spPr/>
        <p:txBody>
          <a:bodyPr/>
          <a:lstStyle/>
          <a:p>
            <a:fld id="{DFC1B3BD-97C9-6447-9D2B-E183E22BC502}" type="slidenum">
              <a:rPr lang="en-US" smtClean="0"/>
              <a:t>17</a:t>
            </a:fld>
            <a:endParaRPr lang="en-US"/>
          </a:p>
        </p:txBody>
      </p:sp>
    </p:spTree>
    <p:extLst>
      <p:ext uri="{BB962C8B-B14F-4D97-AF65-F5344CB8AC3E}">
        <p14:creationId xmlns:p14="http://schemas.microsoft.com/office/powerpoint/2010/main" val="2985222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Across our region, we also see a critical need to develop “gold standard” WMO certified weather monitoring stations across low elevations.</a:t>
            </a:r>
          </a:p>
          <a:p>
            <a:pPr defTabSz="966612">
              <a:defRPr/>
            </a:pPr>
            <a:endParaRPr lang="en-US" sz="1300" dirty="0"/>
          </a:p>
          <a:p>
            <a:pPr defTabSz="966612">
              <a:defRPr/>
            </a:pPr>
            <a:r>
              <a:rPr lang="en-US" sz="1300" dirty="0"/>
              <a:t>This effort is directly inspired by the well-established New York State Mesonet, which serves as a powerful model for what we can achieve. </a:t>
            </a:r>
          </a:p>
        </p:txBody>
      </p:sp>
      <p:sp>
        <p:nvSpPr>
          <p:cNvPr id="4" name="Slide Number Placeholder 3"/>
          <p:cNvSpPr>
            <a:spLocks noGrp="1"/>
          </p:cNvSpPr>
          <p:nvPr>
            <p:ph type="sldNum" sz="quarter" idx="5"/>
          </p:nvPr>
        </p:nvSpPr>
        <p:spPr/>
        <p:txBody>
          <a:bodyPr/>
          <a:lstStyle/>
          <a:p>
            <a:fld id="{DFC1B3BD-97C9-6447-9D2B-E183E22BC502}" type="slidenum">
              <a:rPr lang="en-US" smtClean="0"/>
              <a:t>18</a:t>
            </a:fld>
            <a:endParaRPr lang="en-US"/>
          </a:p>
        </p:txBody>
      </p:sp>
    </p:spTree>
    <p:extLst>
      <p:ext uri="{BB962C8B-B14F-4D97-AF65-F5344CB8AC3E}">
        <p14:creationId xmlns:p14="http://schemas.microsoft.com/office/powerpoint/2010/main" val="3715484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25A22-C1B7-4D3A-C14A-B68E43A0B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9DA13-4E26-0085-B522-A9FBDD5574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94D7E7-F552-AC65-C70A-6F96022D415C}"/>
              </a:ext>
            </a:extLst>
          </p:cNvPr>
          <p:cNvSpPr>
            <a:spLocks noGrp="1"/>
          </p:cNvSpPr>
          <p:nvPr>
            <p:ph type="body" idx="1"/>
          </p:nvPr>
        </p:nvSpPr>
        <p:spPr/>
        <p:txBody>
          <a:bodyPr/>
          <a:lstStyle/>
          <a:p>
            <a:pPr defTabSz="966612">
              <a:defRPr/>
            </a:pPr>
            <a:r>
              <a:rPr lang="en-US" sz="1300" dirty="0"/>
              <a:t>The New York State Mesonet, with its 126 stations, provides real-time data that is invaluable for forecasting and emergency response. </a:t>
            </a:r>
          </a:p>
          <a:p>
            <a:pPr defTabSz="966612">
              <a:defRPr/>
            </a:pPr>
            <a:endParaRPr lang="en-US" sz="1300" dirty="0"/>
          </a:p>
          <a:p>
            <a:pPr defTabSz="966612">
              <a:defRPr/>
            </a:pPr>
            <a:r>
              <a:rPr lang="en-US" sz="1300" dirty="0"/>
              <a:t>I am currently leading the initiative to build a similarly robust network in my home state of Vermont (with proposed distribution of stations across the state in the figure to the right) and one of my collaborators is working to develop a similar mesonet network in Maine.</a:t>
            </a:r>
          </a:p>
          <a:p>
            <a:pPr defTabSz="966612">
              <a:defRPr/>
            </a:pPr>
            <a:endParaRPr lang="en-US" sz="1300" dirty="0"/>
          </a:p>
          <a:p>
            <a:pPr defTabSz="966612">
              <a:defRPr/>
            </a:pPr>
            <a:r>
              <a:rPr lang="en-US" sz="1300" dirty="0"/>
              <a:t>This collaborative approach, with a shared vision, similar density distribution plans, and standardized equipment where possible, will allow us to better support regional resilience for the future.</a:t>
            </a:r>
          </a:p>
          <a:p>
            <a:endParaRPr lang="en-US" dirty="0"/>
          </a:p>
        </p:txBody>
      </p:sp>
      <p:sp>
        <p:nvSpPr>
          <p:cNvPr id="4" name="Slide Number Placeholder 3">
            <a:extLst>
              <a:ext uri="{FF2B5EF4-FFF2-40B4-BE49-F238E27FC236}">
                <a16:creationId xmlns:a16="http://schemas.microsoft.com/office/drawing/2014/main" id="{70A644E1-AFDB-4E63-4A25-7CA199781796}"/>
              </a:ext>
            </a:extLst>
          </p:cNvPr>
          <p:cNvSpPr>
            <a:spLocks noGrp="1"/>
          </p:cNvSpPr>
          <p:nvPr>
            <p:ph type="sldNum" sz="quarter" idx="5"/>
          </p:nvPr>
        </p:nvSpPr>
        <p:spPr/>
        <p:txBody>
          <a:bodyPr/>
          <a:lstStyle/>
          <a:p>
            <a:fld id="{DFC1B3BD-97C9-6447-9D2B-E183E22BC502}" type="slidenum">
              <a:rPr lang="en-US" smtClean="0"/>
              <a:t>19</a:t>
            </a:fld>
            <a:endParaRPr lang="en-US"/>
          </a:p>
        </p:txBody>
      </p:sp>
    </p:spTree>
    <p:extLst>
      <p:ext uri="{BB962C8B-B14F-4D97-AF65-F5344CB8AC3E}">
        <p14:creationId xmlns:p14="http://schemas.microsoft.com/office/powerpoint/2010/main" val="2670583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I'll begin by sharing some background about why our work is important. I will provide some context about some recent climate-driven events that have impacted our region and highlighted the need for better high-elevation monitoring. </a:t>
            </a:r>
          </a:p>
          <a:p>
            <a:endParaRPr lang="en-US" dirty="0"/>
          </a:p>
          <a:p>
            <a:r>
              <a:rPr lang="en-US" dirty="0"/>
              <a:t>Next, I'll introduce the Northeast Network of Mountain Observatories (NENMO), a collaborative effort designed to fill high-elevation monitoring gaps and improve our forecasting. </a:t>
            </a:r>
          </a:p>
          <a:p>
            <a:endParaRPr lang="en-US" dirty="0"/>
          </a:p>
          <a:p>
            <a:r>
              <a:rPr lang="en-US" dirty="0"/>
              <a:t>Finally, I'll share how NENMO can contribute to a global vision for climate monitoring, particularly regarding elevation-dependent climate change.</a:t>
            </a:r>
          </a:p>
        </p:txBody>
      </p:sp>
      <p:sp>
        <p:nvSpPr>
          <p:cNvPr id="4" name="Slide Number Placeholder 3"/>
          <p:cNvSpPr>
            <a:spLocks noGrp="1"/>
          </p:cNvSpPr>
          <p:nvPr>
            <p:ph type="sldNum" sz="quarter" idx="5"/>
          </p:nvPr>
        </p:nvSpPr>
        <p:spPr/>
        <p:txBody>
          <a:bodyPr/>
          <a:lstStyle/>
          <a:p>
            <a:fld id="{DFC1B3BD-97C9-6447-9D2B-E183E22BC502}" type="slidenum">
              <a:rPr lang="en-US" smtClean="0"/>
              <a:t>2</a:t>
            </a:fld>
            <a:endParaRPr lang="en-US"/>
          </a:p>
        </p:txBody>
      </p:sp>
    </p:spTree>
    <p:extLst>
      <p:ext uri="{BB962C8B-B14F-4D97-AF65-F5344CB8AC3E}">
        <p14:creationId xmlns:p14="http://schemas.microsoft.com/office/powerpoint/2010/main" val="3795918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41F7-6A0D-868C-E76A-8F8750DB2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C729E4-185C-CB2A-7243-90E1187B25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DF00E4-8436-9555-E5B7-83DA1FC17F77}"/>
              </a:ext>
            </a:extLst>
          </p:cNvPr>
          <p:cNvSpPr>
            <a:spLocks noGrp="1"/>
          </p:cNvSpPr>
          <p:nvPr>
            <p:ph type="body" idx="1"/>
          </p:nvPr>
        </p:nvSpPr>
        <p:spPr/>
        <p:txBody>
          <a:bodyPr/>
          <a:lstStyle/>
          <a:p>
            <a:r>
              <a:rPr lang="en-US" sz="1300" dirty="0"/>
              <a:t>One unique component of our regional mountain climate observation efforts is an alpine micro-climate monitoring project funded by the National Science Foundation. </a:t>
            </a:r>
          </a:p>
          <a:p>
            <a:endParaRPr lang="en-US" sz="1300" dirty="0"/>
          </a:p>
          <a:p>
            <a:r>
              <a:rPr lang="en-US" sz="1300" dirty="0"/>
              <a:t>This initiative, primarily installed and maintained by plant researchers on high-elevation peaks, provides crucial insights into how changing climate conditions affect our region's most sensitive ecosystems. </a:t>
            </a:r>
          </a:p>
          <a:p>
            <a:endParaRPr lang="en-US" sz="1300" dirty="0"/>
          </a:p>
          <a:p>
            <a:r>
              <a:rPr lang="en-US" sz="1300" dirty="0"/>
              <a:t>While their primary objective is for ecological and biological research, the data they collect (which includes measurements of soil temperature, moisture, and ground-level temperature) provides an incredibly valuable addition to our network. </a:t>
            </a:r>
          </a:p>
          <a:p>
            <a:endParaRPr lang="en-US" sz="1300" dirty="0"/>
          </a:p>
          <a:p>
            <a:r>
              <a:rPr lang="en-US" sz="1300" dirty="0"/>
              <a:t>It provides a unique component to our mountain transects and will be a key piece of our overall monitoring strategy.</a:t>
            </a:r>
          </a:p>
        </p:txBody>
      </p:sp>
      <p:sp>
        <p:nvSpPr>
          <p:cNvPr id="4" name="Slide Number Placeholder 3">
            <a:extLst>
              <a:ext uri="{FF2B5EF4-FFF2-40B4-BE49-F238E27FC236}">
                <a16:creationId xmlns:a16="http://schemas.microsoft.com/office/drawing/2014/main" id="{52D36A02-15D2-7C45-BA11-9FF6E23A22C6}"/>
              </a:ext>
            </a:extLst>
          </p:cNvPr>
          <p:cNvSpPr>
            <a:spLocks noGrp="1"/>
          </p:cNvSpPr>
          <p:nvPr>
            <p:ph type="sldNum" sz="quarter" idx="5"/>
          </p:nvPr>
        </p:nvSpPr>
        <p:spPr/>
        <p:txBody>
          <a:bodyPr/>
          <a:lstStyle/>
          <a:p>
            <a:fld id="{DFC1B3BD-97C9-6447-9D2B-E183E22BC502}" type="slidenum">
              <a:rPr lang="en-US" smtClean="0"/>
              <a:t>20</a:t>
            </a:fld>
            <a:endParaRPr lang="en-US"/>
          </a:p>
        </p:txBody>
      </p:sp>
    </p:spTree>
    <p:extLst>
      <p:ext uri="{BB962C8B-B14F-4D97-AF65-F5344CB8AC3E}">
        <p14:creationId xmlns:p14="http://schemas.microsoft.com/office/powerpoint/2010/main" val="1322256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FED45-109A-3609-8570-9E32040FD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655DC-A7D6-1AD2-A2B7-C02D342C11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09FC5C-6970-9B66-8CAC-91D9FD8FDC6C}"/>
              </a:ext>
            </a:extLst>
          </p:cNvPr>
          <p:cNvSpPr>
            <a:spLocks noGrp="1"/>
          </p:cNvSpPr>
          <p:nvPr>
            <p:ph type="body" idx="1"/>
          </p:nvPr>
        </p:nvSpPr>
        <p:spPr/>
        <p:txBody>
          <a:bodyPr/>
          <a:lstStyle/>
          <a:p>
            <a:r>
              <a:rPr lang="en-US" sz="1300" dirty="0"/>
              <a:t>Our efforts here in the Northeast are aligned with a major global initiative known as the Unified High-Elevation Observing Platform (UHOP). </a:t>
            </a:r>
          </a:p>
          <a:p>
            <a:endParaRPr lang="en-US" sz="1300" dirty="0"/>
          </a:p>
          <a:p>
            <a:r>
              <a:rPr lang="en-US" sz="1300" dirty="0"/>
              <a:t>UHOP is focused on creating a standardized protocol for observing weather and climate variables across elevational gradients. </a:t>
            </a:r>
          </a:p>
          <a:p>
            <a:endParaRPr lang="en-US" sz="1300" dirty="0"/>
          </a:p>
          <a:p>
            <a:r>
              <a:rPr lang="en-US" sz="1300" dirty="0"/>
              <a:t>By adopting these consistent protocols, our regional mountain observatory network can contribute to a global network of data that helps us better understand and predict elevation-dependent warming.</a:t>
            </a:r>
          </a:p>
        </p:txBody>
      </p:sp>
      <p:sp>
        <p:nvSpPr>
          <p:cNvPr id="4" name="Slide Number Placeholder 3">
            <a:extLst>
              <a:ext uri="{FF2B5EF4-FFF2-40B4-BE49-F238E27FC236}">
                <a16:creationId xmlns:a16="http://schemas.microsoft.com/office/drawing/2014/main" id="{C3C41EDC-C6C9-1BED-7D26-E3BF56AA97B5}"/>
              </a:ext>
            </a:extLst>
          </p:cNvPr>
          <p:cNvSpPr>
            <a:spLocks noGrp="1"/>
          </p:cNvSpPr>
          <p:nvPr>
            <p:ph type="sldNum" sz="quarter" idx="5"/>
          </p:nvPr>
        </p:nvSpPr>
        <p:spPr/>
        <p:txBody>
          <a:bodyPr/>
          <a:lstStyle/>
          <a:p>
            <a:fld id="{DFC1B3BD-97C9-6447-9D2B-E183E22BC502}" type="slidenum">
              <a:rPr lang="en-US" smtClean="0"/>
              <a:t>21</a:t>
            </a:fld>
            <a:endParaRPr lang="en-US"/>
          </a:p>
        </p:txBody>
      </p:sp>
    </p:spTree>
    <p:extLst>
      <p:ext uri="{BB962C8B-B14F-4D97-AF65-F5344CB8AC3E}">
        <p14:creationId xmlns:p14="http://schemas.microsoft.com/office/powerpoint/2010/main" val="2732250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086EB-07E1-E287-E9C9-F9066FC37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57B2F-6C0E-D6D4-428E-5D93F79F31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BA4CA-35F4-8FE3-189E-0D300D0F8A56}"/>
              </a:ext>
            </a:extLst>
          </p:cNvPr>
          <p:cNvSpPr>
            <a:spLocks noGrp="1"/>
          </p:cNvSpPr>
          <p:nvPr>
            <p:ph type="body" idx="1"/>
          </p:nvPr>
        </p:nvSpPr>
        <p:spPr/>
        <p:txBody>
          <a:bodyPr/>
          <a:lstStyle/>
          <a:p>
            <a:r>
              <a:rPr lang="en-US" sz="1300" dirty="0"/>
              <a:t>We are uniquely positioned in the Northeast to implement the UHOP framework. </a:t>
            </a:r>
          </a:p>
          <a:p>
            <a:endParaRPr lang="en-US" sz="1300" dirty="0"/>
          </a:p>
          <a:p>
            <a:r>
              <a:rPr lang="en-US" sz="1300" dirty="0"/>
              <a:t>The Northeast Snow Survey (NESS) stations can serve as our high-elevation anchor stations, while the planned and existing mesonet stations will provide our low-elevation anchor points. </a:t>
            </a:r>
          </a:p>
          <a:p>
            <a:endParaRPr lang="en-US" sz="1300" dirty="0"/>
          </a:p>
          <a:p>
            <a:r>
              <a:rPr lang="en-US" sz="1300" dirty="0"/>
              <a:t>Between these anchors, we are utilizing smaller, more mobile sensors, such as the TMS-4 probes, to act as "float stations" that measure microclimate along the elevational transect. </a:t>
            </a:r>
          </a:p>
          <a:p>
            <a:endParaRPr lang="en-US" sz="1300" dirty="0"/>
          </a:p>
          <a:p>
            <a:r>
              <a:rPr lang="en-US" sz="1300" dirty="0"/>
              <a:t>Our existing work on Mount Mansfield and Mount Washington, with their intermediate stations, serves as a proof of concept for this model. </a:t>
            </a:r>
          </a:p>
          <a:p>
            <a:endParaRPr lang="en-US" sz="1300" dirty="0"/>
          </a:p>
          <a:p>
            <a:r>
              <a:rPr lang="en-US" sz="1300" dirty="0"/>
              <a:t>By connecting these various tiers of observation, we can create a powerful regional network that not only serves local needs but also contributes to global climate monitoring initiatives.</a:t>
            </a:r>
          </a:p>
        </p:txBody>
      </p:sp>
      <p:sp>
        <p:nvSpPr>
          <p:cNvPr id="4" name="Slide Number Placeholder 3">
            <a:extLst>
              <a:ext uri="{FF2B5EF4-FFF2-40B4-BE49-F238E27FC236}">
                <a16:creationId xmlns:a16="http://schemas.microsoft.com/office/drawing/2014/main" id="{68A8D835-4E8D-C031-3A87-8ADC1E1C3383}"/>
              </a:ext>
            </a:extLst>
          </p:cNvPr>
          <p:cNvSpPr>
            <a:spLocks noGrp="1"/>
          </p:cNvSpPr>
          <p:nvPr>
            <p:ph type="sldNum" sz="quarter" idx="5"/>
          </p:nvPr>
        </p:nvSpPr>
        <p:spPr/>
        <p:txBody>
          <a:bodyPr/>
          <a:lstStyle/>
          <a:p>
            <a:fld id="{DFC1B3BD-97C9-6447-9D2B-E183E22BC502}" type="slidenum">
              <a:rPr lang="en-US" smtClean="0"/>
              <a:t>22</a:t>
            </a:fld>
            <a:endParaRPr lang="en-US"/>
          </a:p>
        </p:txBody>
      </p:sp>
    </p:spTree>
    <p:extLst>
      <p:ext uri="{BB962C8B-B14F-4D97-AF65-F5344CB8AC3E}">
        <p14:creationId xmlns:p14="http://schemas.microsoft.com/office/powerpoint/2010/main" val="3802345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Ultimately, our network's design and strategy offer a powerful framework that bridges across local and global needs. </a:t>
            </a:r>
          </a:p>
          <a:p>
            <a:pPr defTabSz="966612">
              <a:defRPr/>
            </a:pPr>
            <a:endParaRPr lang="en-US" sz="1300" dirty="0"/>
          </a:p>
          <a:p>
            <a:pPr defTabSz="966612">
              <a:defRPr/>
            </a:pPr>
            <a:r>
              <a:rPr lang="en-US" sz="1300" dirty="0"/>
              <a:t>We are creating a regional network that simultaneously serves our communities' immediate needs for things like flood and snowmelt forecasting while also contributing to major global initiatives like UHOP. </a:t>
            </a:r>
          </a:p>
          <a:p>
            <a:pPr defTabSz="966612">
              <a:defRPr/>
            </a:pPr>
            <a:endParaRPr lang="en-US" sz="1300" dirty="0"/>
          </a:p>
          <a:p>
            <a:pPr defTabSz="966612">
              <a:defRPr/>
            </a:pPr>
            <a:r>
              <a:rPr lang="en-US" sz="1300" dirty="0"/>
              <a:t>This dual purpose is made possible by our collaborative, multi-institutional approach. If any of you are interested to learn more about this model or how our region can best collaborate with other international mountain monitoring efforts, I would love to talk to you. Thank you!</a:t>
            </a:r>
          </a:p>
          <a:p>
            <a:endParaRPr lang="en-US" dirty="0"/>
          </a:p>
        </p:txBody>
      </p:sp>
      <p:sp>
        <p:nvSpPr>
          <p:cNvPr id="4" name="Slide Number Placeholder 3"/>
          <p:cNvSpPr>
            <a:spLocks noGrp="1"/>
          </p:cNvSpPr>
          <p:nvPr>
            <p:ph type="sldNum" sz="quarter" idx="5"/>
          </p:nvPr>
        </p:nvSpPr>
        <p:spPr/>
        <p:txBody>
          <a:bodyPr/>
          <a:lstStyle/>
          <a:p>
            <a:fld id="{DFC1B3BD-97C9-6447-9D2B-E183E22BC502}" type="slidenum">
              <a:rPr lang="en-US" smtClean="0"/>
              <a:t>23</a:t>
            </a:fld>
            <a:endParaRPr lang="en-US"/>
          </a:p>
        </p:txBody>
      </p:sp>
    </p:spTree>
    <p:extLst>
      <p:ext uri="{BB962C8B-B14F-4D97-AF65-F5344CB8AC3E}">
        <p14:creationId xmlns:p14="http://schemas.microsoft.com/office/powerpoint/2010/main" val="1361904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AA66F-5E19-6715-B707-6D8F4AE78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D8152-4A12-DCAA-D866-F27DA864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E8772-9F3F-FDFA-AAAD-25AC5114C684}"/>
              </a:ext>
            </a:extLst>
          </p:cNvPr>
          <p:cNvSpPr>
            <a:spLocks noGrp="1"/>
          </p:cNvSpPr>
          <p:nvPr>
            <p:ph type="body" idx="1"/>
          </p:nvPr>
        </p:nvSpPr>
        <p:spPr/>
        <p:txBody>
          <a:bodyPr/>
          <a:lstStyle/>
          <a:p>
            <a:endParaRPr lang="en-US" sz="1300"/>
          </a:p>
        </p:txBody>
      </p:sp>
      <p:sp>
        <p:nvSpPr>
          <p:cNvPr id="4" name="Slide Number Placeholder 3">
            <a:extLst>
              <a:ext uri="{FF2B5EF4-FFF2-40B4-BE49-F238E27FC236}">
                <a16:creationId xmlns:a16="http://schemas.microsoft.com/office/drawing/2014/main" id="{C3D61FF8-C236-C9A6-4D0D-2F4B7E419C73}"/>
              </a:ext>
            </a:extLst>
          </p:cNvPr>
          <p:cNvSpPr>
            <a:spLocks noGrp="1"/>
          </p:cNvSpPr>
          <p:nvPr>
            <p:ph type="sldNum" sz="quarter" idx="5"/>
          </p:nvPr>
        </p:nvSpPr>
        <p:spPr/>
        <p:txBody>
          <a:bodyPr/>
          <a:lstStyle/>
          <a:p>
            <a:fld id="{DFC1B3BD-97C9-6447-9D2B-E183E22BC502}" type="slidenum">
              <a:rPr lang="en-US" smtClean="0"/>
              <a:t>24</a:t>
            </a:fld>
            <a:endParaRPr lang="en-US"/>
          </a:p>
        </p:txBody>
      </p:sp>
    </p:spTree>
    <p:extLst>
      <p:ext uri="{BB962C8B-B14F-4D97-AF65-F5344CB8AC3E}">
        <p14:creationId xmlns:p14="http://schemas.microsoft.com/office/powerpoint/2010/main" val="479660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Over the last 27 months, our region has faced an unprecedented number of extreme weather events. This series of events, including multiple historic floods, </a:t>
            </a:r>
            <a:endParaRPr lang="en-US" dirty="0"/>
          </a:p>
        </p:txBody>
      </p:sp>
      <p:sp>
        <p:nvSpPr>
          <p:cNvPr id="4" name="Slide Number Placeholder 3"/>
          <p:cNvSpPr>
            <a:spLocks noGrp="1"/>
          </p:cNvSpPr>
          <p:nvPr>
            <p:ph type="sldNum" sz="quarter" idx="5"/>
          </p:nvPr>
        </p:nvSpPr>
        <p:spPr/>
        <p:txBody>
          <a:bodyPr/>
          <a:lstStyle/>
          <a:p>
            <a:fld id="{DFC1B3BD-97C9-6447-9D2B-E183E22BC502}" type="slidenum">
              <a:rPr lang="en-US" smtClean="0"/>
              <a:t>3</a:t>
            </a:fld>
            <a:endParaRPr lang="en-US"/>
          </a:p>
        </p:txBody>
      </p:sp>
    </p:spTree>
    <p:extLst>
      <p:ext uri="{BB962C8B-B14F-4D97-AF65-F5344CB8AC3E}">
        <p14:creationId xmlns:p14="http://schemas.microsoft.com/office/powerpoint/2010/main" val="402029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CA7E5-72B9-C63F-EF69-21CD27ED1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E8793-0132-3961-1451-85CD43CC2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D31DD0-7404-146D-5CF4-F2AC378FB75E}"/>
              </a:ext>
            </a:extLst>
          </p:cNvPr>
          <p:cNvSpPr>
            <a:spLocks noGrp="1"/>
          </p:cNvSpPr>
          <p:nvPr>
            <p:ph type="body" idx="1"/>
          </p:nvPr>
        </p:nvSpPr>
        <p:spPr/>
        <p:txBody>
          <a:bodyPr/>
          <a:lstStyle/>
          <a:p>
            <a:pPr defTabSz="966612">
              <a:defRPr/>
            </a:pPr>
            <a:r>
              <a:rPr lang="en-US" sz="1300" dirty="0"/>
              <a:t>a rain-on-snow flood, </a:t>
            </a:r>
            <a:r>
              <a:rPr lang="en-US" sz="1300" u="sng" dirty="0"/>
              <a:t>and</a:t>
            </a:r>
            <a:r>
              <a:rPr lang="en-US" sz="1300" dirty="0"/>
              <a:t> a powerful windstorm, has highlighted critical gaps in our</a:t>
            </a:r>
            <a:endParaRPr lang="en-US" dirty="0"/>
          </a:p>
        </p:txBody>
      </p:sp>
      <p:sp>
        <p:nvSpPr>
          <p:cNvPr id="4" name="Slide Number Placeholder 3">
            <a:extLst>
              <a:ext uri="{FF2B5EF4-FFF2-40B4-BE49-F238E27FC236}">
                <a16:creationId xmlns:a16="http://schemas.microsoft.com/office/drawing/2014/main" id="{EC4BDC0A-A632-25BA-FED1-A073BE63005E}"/>
              </a:ext>
            </a:extLst>
          </p:cNvPr>
          <p:cNvSpPr>
            <a:spLocks noGrp="1"/>
          </p:cNvSpPr>
          <p:nvPr>
            <p:ph type="sldNum" sz="quarter" idx="5"/>
          </p:nvPr>
        </p:nvSpPr>
        <p:spPr/>
        <p:txBody>
          <a:bodyPr/>
          <a:lstStyle/>
          <a:p>
            <a:fld id="{DFC1B3BD-97C9-6447-9D2B-E183E22BC502}" type="slidenum">
              <a:rPr lang="en-US" smtClean="0"/>
              <a:t>4</a:t>
            </a:fld>
            <a:endParaRPr lang="en-US"/>
          </a:p>
        </p:txBody>
      </p:sp>
    </p:spTree>
    <p:extLst>
      <p:ext uri="{BB962C8B-B14F-4D97-AF65-F5344CB8AC3E}">
        <p14:creationId xmlns:p14="http://schemas.microsoft.com/office/powerpoint/2010/main" val="714079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CBAAF-0D2F-66EE-6DF5-2C73DBF74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A24819-3545-F59B-5675-AA95C0139B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E6AC3A-1E59-8F47-97C2-8B34B70D35F1}"/>
              </a:ext>
            </a:extLst>
          </p:cNvPr>
          <p:cNvSpPr>
            <a:spLocks noGrp="1"/>
          </p:cNvSpPr>
          <p:nvPr>
            <p:ph type="body" idx="1"/>
          </p:nvPr>
        </p:nvSpPr>
        <p:spPr/>
        <p:txBody>
          <a:bodyPr/>
          <a:lstStyle/>
          <a:p>
            <a:pPr defTabSz="966612">
              <a:defRPr/>
            </a:pPr>
            <a:r>
              <a:rPr lang="en-US" sz="1300" dirty="0"/>
              <a:t>regional weather monitoring capabilities - particularly at higher elevations. These events have caused significant property losses, </a:t>
            </a:r>
            <a:endParaRPr lang="en-US" dirty="0"/>
          </a:p>
        </p:txBody>
      </p:sp>
      <p:sp>
        <p:nvSpPr>
          <p:cNvPr id="4" name="Slide Number Placeholder 3">
            <a:extLst>
              <a:ext uri="{FF2B5EF4-FFF2-40B4-BE49-F238E27FC236}">
                <a16:creationId xmlns:a16="http://schemas.microsoft.com/office/drawing/2014/main" id="{5FF4F5DF-091E-2D7A-68FF-CD858AD430D7}"/>
              </a:ext>
            </a:extLst>
          </p:cNvPr>
          <p:cNvSpPr>
            <a:spLocks noGrp="1"/>
          </p:cNvSpPr>
          <p:nvPr>
            <p:ph type="sldNum" sz="quarter" idx="5"/>
          </p:nvPr>
        </p:nvSpPr>
        <p:spPr/>
        <p:txBody>
          <a:bodyPr/>
          <a:lstStyle/>
          <a:p>
            <a:fld id="{DFC1B3BD-97C9-6447-9D2B-E183E22BC502}" type="slidenum">
              <a:rPr lang="en-US" smtClean="0"/>
              <a:t>5</a:t>
            </a:fld>
            <a:endParaRPr lang="en-US"/>
          </a:p>
        </p:txBody>
      </p:sp>
    </p:spTree>
    <p:extLst>
      <p:ext uri="{BB962C8B-B14F-4D97-AF65-F5344CB8AC3E}">
        <p14:creationId xmlns:p14="http://schemas.microsoft.com/office/powerpoint/2010/main" val="252020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6708D-D021-C8D3-2D9B-E4AA2FF374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7AFCD2-070A-D0FC-EECE-DF22CD8DD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3E87A9-BB90-A1D3-BBE2-0A0FA25A85B1}"/>
              </a:ext>
            </a:extLst>
          </p:cNvPr>
          <p:cNvSpPr>
            <a:spLocks noGrp="1"/>
          </p:cNvSpPr>
          <p:nvPr>
            <p:ph type="body" idx="1"/>
          </p:nvPr>
        </p:nvSpPr>
        <p:spPr/>
        <p:txBody>
          <a:bodyPr/>
          <a:lstStyle/>
          <a:p>
            <a:pPr defTabSz="966612">
              <a:defRPr/>
            </a:pPr>
            <a:r>
              <a:rPr lang="en-US" sz="1300" dirty="0"/>
              <a:t>economic disruption, and power outages. They serve as a powerful reminder of the urgent need</a:t>
            </a:r>
            <a:endParaRPr lang="en-US" dirty="0"/>
          </a:p>
        </p:txBody>
      </p:sp>
      <p:sp>
        <p:nvSpPr>
          <p:cNvPr id="4" name="Slide Number Placeholder 3">
            <a:extLst>
              <a:ext uri="{FF2B5EF4-FFF2-40B4-BE49-F238E27FC236}">
                <a16:creationId xmlns:a16="http://schemas.microsoft.com/office/drawing/2014/main" id="{0CF6143E-F076-BB40-18DE-FD3715830E6C}"/>
              </a:ext>
            </a:extLst>
          </p:cNvPr>
          <p:cNvSpPr>
            <a:spLocks noGrp="1"/>
          </p:cNvSpPr>
          <p:nvPr>
            <p:ph type="sldNum" sz="quarter" idx="5"/>
          </p:nvPr>
        </p:nvSpPr>
        <p:spPr/>
        <p:txBody>
          <a:bodyPr/>
          <a:lstStyle/>
          <a:p>
            <a:fld id="{DFC1B3BD-97C9-6447-9D2B-E183E22BC502}" type="slidenum">
              <a:rPr lang="en-US" smtClean="0"/>
              <a:t>6</a:t>
            </a:fld>
            <a:endParaRPr lang="en-US"/>
          </a:p>
        </p:txBody>
      </p:sp>
    </p:spTree>
    <p:extLst>
      <p:ext uri="{BB962C8B-B14F-4D97-AF65-F5344CB8AC3E}">
        <p14:creationId xmlns:p14="http://schemas.microsoft.com/office/powerpoint/2010/main" val="412484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A748-1BB8-A238-C7CB-ECC1B1D55C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C355C7-567B-9E6A-04BF-F72761D750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F1AEA4-C9F2-1947-6F36-F7F506D9BB78}"/>
              </a:ext>
            </a:extLst>
          </p:cNvPr>
          <p:cNvSpPr>
            <a:spLocks noGrp="1"/>
          </p:cNvSpPr>
          <p:nvPr>
            <p:ph type="body" idx="1"/>
          </p:nvPr>
        </p:nvSpPr>
        <p:spPr/>
        <p:txBody>
          <a:bodyPr/>
          <a:lstStyle/>
          <a:p>
            <a:pPr defTabSz="966612">
              <a:defRPr/>
            </a:pPr>
            <a:r>
              <a:rPr lang="en-US" sz="1300" dirty="0"/>
              <a:t>for real-time weather, precipitation, and snow monitoring across our region so that our communities can stay informed and respond accordingly to these events. </a:t>
            </a:r>
          </a:p>
          <a:p>
            <a:endParaRPr lang="en-US" dirty="0"/>
          </a:p>
        </p:txBody>
      </p:sp>
      <p:sp>
        <p:nvSpPr>
          <p:cNvPr id="4" name="Slide Number Placeholder 3">
            <a:extLst>
              <a:ext uri="{FF2B5EF4-FFF2-40B4-BE49-F238E27FC236}">
                <a16:creationId xmlns:a16="http://schemas.microsoft.com/office/drawing/2014/main" id="{434E9A79-333A-6DC2-4E3F-82975F4DEE4D}"/>
              </a:ext>
            </a:extLst>
          </p:cNvPr>
          <p:cNvSpPr>
            <a:spLocks noGrp="1"/>
          </p:cNvSpPr>
          <p:nvPr>
            <p:ph type="sldNum" sz="quarter" idx="5"/>
          </p:nvPr>
        </p:nvSpPr>
        <p:spPr/>
        <p:txBody>
          <a:bodyPr/>
          <a:lstStyle/>
          <a:p>
            <a:fld id="{DFC1B3BD-97C9-6447-9D2B-E183E22BC502}" type="slidenum">
              <a:rPr lang="en-US" smtClean="0"/>
              <a:t>7</a:t>
            </a:fld>
            <a:endParaRPr lang="en-US"/>
          </a:p>
        </p:txBody>
      </p:sp>
    </p:spTree>
    <p:extLst>
      <p:ext uri="{BB962C8B-B14F-4D97-AF65-F5344CB8AC3E}">
        <p14:creationId xmlns:p14="http://schemas.microsoft.com/office/powerpoint/2010/main" val="675570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Now, this is where the challenge lies: most of the Northeast’s precipitation falls in the mountains, but we currently lack the coordinated infrastructure to properly monitor it. </a:t>
            </a:r>
          </a:p>
          <a:p>
            <a:pPr defTabSz="966612">
              <a:defRPr/>
            </a:pPr>
            <a:endParaRPr lang="en-US" sz="1300" dirty="0"/>
          </a:p>
          <a:p>
            <a:pPr defTabSz="966612">
              <a:defRPr/>
            </a:pPr>
            <a:r>
              <a:rPr lang="en-US" sz="1300" dirty="0"/>
              <a:t>To enhance regional weather and flooding forecasts, we urgently need automated data for snow, rain, and temperature changes. </a:t>
            </a:r>
          </a:p>
          <a:p>
            <a:pPr defTabSz="966612">
              <a:defRPr/>
            </a:pPr>
            <a:endParaRPr lang="en-US" sz="1300" dirty="0"/>
          </a:p>
          <a:p>
            <a:pPr defTabSz="966612">
              <a:defRPr/>
            </a:pPr>
            <a:r>
              <a:rPr lang="en-US" sz="1300" dirty="0"/>
              <a:t>We need to work to ensure any real-time data we collect in our mountainous regions is accessible to emergency personnel, utility providers, and forecasters so that they can respond accordingly to keep our communities safe.</a:t>
            </a:r>
            <a:endParaRPr lang="en-US" sz="1400" dirty="0">
              <a:latin typeface="Calibri"/>
              <a:ea typeface="Calibri"/>
              <a:cs typeface="Calibri"/>
            </a:endParaRPr>
          </a:p>
        </p:txBody>
      </p:sp>
      <p:sp>
        <p:nvSpPr>
          <p:cNvPr id="4" name="Slide Number Placeholder 3"/>
          <p:cNvSpPr>
            <a:spLocks noGrp="1"/>
          </p:cNvSpPr>
          <p:nvPr>
            <p:ph type="sldNum" sz="quarter" idx="5"/>
          </p:nvPr>
        </p:nvSpPr>
        <p:spPr/>
        <p:txBody>
          <a:bodyPr/>
          <a:lstStyle/>
          <a:p>
            <a:fld id="{DFC1B3BD-97C9-6447-9D2B-E183E22BC502}" type="slidenum">
              <a:rPr lang="en-US" smtClean="0"/>
              <a:t>8</a:t>
            </a:fld>
            <a:endParaRPr lang="en-US"/>
          </a:p>
        </p:txBody>
      </p:sp>
    </p:spTree>
    <p:extLst>
      <p:ext uri="{BB962C8B-B14F-4D97-AF65-F5344CB8AC3E}">
        <p14:creationId xmlns:p14="http://schemas.microsoft.com/office/powerpoint/2010/main" val="1058748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Partners involved with key monitoring projects in our region have been working together to establish a Northeast Network of Mountain Observatories (NENMO). </a:t>
            </a:r>
          </a:p>
          <a:p>
            <a:pPr defTabSz="966612">
              <a:defRPr/>
            </a:pPr>
            <a:endParaRPr lang="en-US" sz="1300" dirty="0"/>
          </a:p>
          <a:p>
            <a:pPr defTabSz="966612">
              <a:defRPr/>
            </a:pPr>
            <a:r>
              <a:rPr lang="en-US" sz="1300" dirty="0"/>
              <a:t>I have been facilitating regular meetings between all of these mountain observatories and key partners.</a:t>
            </a:r>
          </a:p>
          <a:p>
            <a:endParaRPr lang="en-US" dirty="0"/>
          </a:p>
        </p:txBody>
      </p:sp>
      <p:sp>
        <p:nvSpPr>
          <p:cNvPr id="4" name="Slide Number Placeholder 3"/>
          <p:cNvSpPr>
            <a:spLocks noGrp="1"/>
          </p:cNvSpPr>
          <p:nvPr>
            <p:ph type="sldNum" sz="quarter" idx="5"/>
          </p:nvPr>
        </p:nvSpPr>
        <p:spPr/>
        <p:txBody>
          <a:bodyPr/>
          <a:lstStyle/>
          <a:p>
            <a:fld id="{DFC1B3BD-97C9-6447-9D2B-E183E22BC502}" type="slidenum">
              <a:rPr lang="en-US" smtClean="0"/>
              <a:t>9</a:t>
            </a:fld>
            <a:endParaRPr lang="en-US"/>
          </a:p>
        </p:txBody>
      </p:sp>
    </p:spTree>
    <p:extLst>
      <p:ext uri="{BB962C8B-B14F-4D97-AF65-F5344CB8AC3E}">
        <p14:creationId xmlns:p14="http://schemas.microsoft.com/office/powerpoint/2010/main" val="1061116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8" name="Picture 7" descr="University of Vermont logo: A dark green letter V outlined by a white shield and the text University of Vermont">
            <a:extLst>
              <a:ext uri="{FF2B5EF4-FFF2-40B4-BE49-F238E27FC236}">
                <a16:creationId xmlns:a16="http://schemas.microsoft.com/office/drawing/2014/main" id="{1708A8B4-B8CB-E276-4D3B-3C043C31F07A}"/>
              </a:ext>
            </a:extLst>
          </p:cNvPr>
          <p:cNvPicPr>
            <a:picLocks noChangeAspect="1"/>
          </p:cNvPicPr>
          <p:nvPr userDrawn="1"/>
        </p:nvPicPr>
        <p:blipFill>
          <a:blip r:embed="rId2"/>
          <a:stretch>
            <a:fillRect/>
          </a:stretch>
        </p:blipFill>
        <p:spPr>
          <a:xfrm>
            <a:off x="706388" y="6152528"/>
            <a:ext cx="1274769" cy="410198"/>
          </a:xfrm>
          <a:prstGeom prst="rect">
            <a:avLst/>
          </a:prstGeom>
        </p:spPr>
      </p:pic>
      <p:sp>
        <p:nvSpPr>
          <p:cNvPr id="9" name="Title 1">
            <a:extLst>
              <a:ext uri="{FF2B5EF4-FFF2-40B4-BE49-F238E27FC236}">
                <a16:creationId xmlns:a16="http://schemas.microsoft.com/office/drawing/2014/main" id="{395A18F0-FC8F-95A3-9A8D-90030BA79E3F}"/>
              </a:ext>
            </a:extLst>
          </p:cNvPr>
          <p:cNvSpPr>
            <a:spLocks noGrp="1"/>
          </p:cNvSpPr>
          <p:nvPr>
            <p:ph type="ctrTitle" hasCustomPrompt="1"/>
          </p:nvPr>
        </p:nvSpPr>
        <p:spPr>
          <a:xfrm>
            <a:off x="550606" y="1122363"/>
            <a:ext cx="8566890" cy="2387600"/>
          </a:xfrm>
          <a:prstGeom prst="rect">
            <a:avLst/>
          </a:prstGeom>
        </p:spPr>
        <p:txBody>
          <a:bodyPr anchor="b"/>
          <a:lstStyle>
            <a:lvl1pPr algn="l">
              <a:defRPr sz="6000" b="1" i="0">
                <a:solidFill>
                  <a:schemeClr val="bg1"/>
                </a:solidFill>
                <a:latin typeface="Lora SemiBold" pitchFamily="2" charset="77"/>
                <a:ea typeface="Frank Ruhl Libre" pitchFamily="2" charset="-79"/>
                <a:cs typeface="Frank Ruhl Libre" pitchFamily="2" charset="-79"/>
              </a:defRPr>
            </a:lvl1pPr>
          </a:lstStyle>
          <a:p>
            <a:r>
              <a:rPr lang="en-US"/>
              <a:t>Two-Line</a:t>
            </a:r>
            <a:br>
              <a:rPr lang="en-US"/>
            </a:br>
            <a:r>
              <a:rPr lang="en-US"/>
              <a:t>Presentation Title</a:t>
            </a:r>
          </a:p>
        </p:txBody>
      </p:sp>
      <p:sp>
        <p:nvSpPr>
          <p:cNvPr id="10" name="Subtitle 2">
            <a:extLst>
              <a:ext uri="{FF2B5EF4-FFF2-40B4-BE49-F238E27FC236}">
                <a16:creationId xmlns:a16="http://schemas.microsoft.com/office/drawing/2014/main" id="{E3060F00-57CF-9E7F-120E-C2581F73AE50}"/>
              </a:ext>
            </a:extLst>
          </p:cNvPr>
          <p:cNvSpPr>
            <a:spLocks noGrp="1"/>
          </p:cNvSpPr>
          <p:nvPr>
            <p:ph type="subTitle" idx="1"/>
          </p:nvPr>
        </p:nvSpPr>
        <p:spPr>
          <a:xfrm>
            <a:off x="550606" y="3602038"/>
            <a:ext cx="8566890" cy="1655762"/>
          </a:xfrm>
          <a:prstGeom prst="rect">
            <a:avLst/>
          </a:prstGeom>
        </p:spPr>
        <p:txBody>
          <a:bodyPr>
            <a:normAutofit/>
          </a:bodyPr>
          <a:lstStyle>
            <a:lvl1pPr marL="0" indent="0" algn="l">
              <a:buNone/>
              <a:defRPr sz="2000" b="1" i="0">
                <a:solidFill>
                  <a:schemeClr val="bg1"/>
                </a:solidFill>
                <a:latin typeface="Century Gothic" panose="020B0502020202020204" pitchFamily="34" charset="0"/>
                <a:cs typeface="Poppins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8837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Green)">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528D95FE-0C9F-7EC9-03C1-2A3366D55427}"/>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2" name="Picture 1" descr="University of Vermont logo: A dark green letter V outlined by a white shield and the text University of Vermont">
            <a:extLst>
              <a:ext uri="{FF2B5EF4-FFF2-40B4-BE49-F238E27FC236}">
                <a16:creationId xmlns:a16="http://schemas.microsoft.com/office/drawing/2014/main" id="{5510C3E4-AB58-E4C7-F9A0-06A8C7C3D455}"/>
              </a:ext>
            </a:extLst>
          </p:cNvPr>
          <p:cNvPicPr>
            <a:picLocks noChangeAspect="1"/>
          </p:cNvPicPr>
          <p:nvPr userDrawn="1"/>
        </p:nvPicPr>
        <p:blipFill>
          <a:blip r:embed="rId2"/>
          <a:stretch>
            <a:fillRect/>
          </a:stretch>
        </p:blipFill>
        <p:spPr>
          <a:xfrm>
            <a:off x="706388" y="6152528"/>
            <a:ext cx="1274769" cy="410198"/>
          </a:xfrm>
          <a:prstGeom prst="rect">
            <a:avLst/>
          </a:prstGeom>
        </p:spPr>
      </p:pic>
      <p:sp>
        <p:nvSpPr>
          <p:cNvPr id="14" name="Title 1">
            <a:extLst>
              <a:ext uri="{FF2B5EF4-FFF2-40B4-BE49-F238E27FC236}">
                <a16:creationId xmlns:a16="http://schemas.microsoft.com/office/drawing/2014/main" id="{F07E0E46-4BEA-9194-149E-7C8D1E907B00}"/>
              </a:ext>
            </a:extLst>
          </p:cNvPr>
          <p:cNvSpPr>
            <a:spLocks noGrp="1"/>
          </p:cNvSpPr>
          <p:nvPr>
            <p:ph type="title"/>
          </p:nvPr>
        </p:nvSpPr>
        <p:spPr>
          <a:xfrm>
            <a:off x="620430" y="779264"/>
            <a:ext cx="5623208"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15" name="Text Placeholder 2">
            <a:extLst>
              <a:ext uri="{FF2B5EF4-FFF2-40B4-BE49-F238E27FC236}">
                <a16:creationId xmlns:a16="http://schemas.microsoft.com/office/drawing/2014/main" id="{89E56A5E-931A-0745-86BD-0CB49BB458B9}"/>
              </a:ext>
            </a:extLst>
          </p:cNvPr>
          <p:cNvSpPr>
            <a:spLocks noGrp="1"/>
          </p:cNvSpPr>
          <p:nvPr>
            <p:ph idx="1" hasCustomPrompt="1"/>
          </p:nvPr>
        </p:nvSpPr>
        <p:spPr>
          <a:xfrm>
            <a:off x="620429" y="1628779"/>
            <a:ext cx="6666195" cy="3869638"/>
          </a:xfrm>
          <a:prstGeom prst="rect">
            <a:avLst/>
          </a:prstGeom>
        </p:spPr>
        <p:txBody>
          <a:bodyPr vert="horz" lIns="91440" tIns="45720" rIns="91440" bIns="45720" rtlCol="0">
            <a:normAutofit/>
          </a:bodyPr>
          <a:lstStyle>
            <a:lvl1pPr marL="0" indent="0">
              <a:lnSpc>
                <a:spcPct val="15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747859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Whit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C176074-C3BE-4A6E-B535-D9D93A5EB941}"/>
              </a:ext>
            </a:extLst>
          </p:cNvPr>
          <p:cNvGrpSpPr/>
          <p:nvPr userDrawn="1"/>
        </p:nvGrpSpPr>
        <p:grpSpPr>
          <a:xfrm>
            <a:off x="0" y="-7"/>
            <a:ext cx="12192000" cy="6858007"/>
            <a:chOff x="0" y="-7"/>
            <a:chExt cx="12192000" cy="6858007"/>
          </a:xfrm>
        </p:grpSpPr>
        <p:sp>
          <p:nvSpPr>
            <p:cNvPr id="4" name="Rectangle 3">
              <a:extLst>
                <a:ext uri="{FF2B5EF4-FFF2-40B4-BE49-F238E27FC236}">
                  <a16:creationId xmlns:a16="http://schemas.microsoft.com/office/drawing/2014/main" id="{A3AEDD0F-D865-DC86-D255-30A0C7FDDC14}"/>
                </a:ext>
              </a:extLst>
            </p:cNvPr>
            <p:cNvSpPr/>
            <p:nvPr userDrawn="1"/>
          </p:nvSpPr>
          <p:spPr>
            <a:xfrm>
              <a:off x="0" y="-7"/>
              <a:ext cx="12192000"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0E8E13F-416A-95D0-9286-49ACD2BFBDAC}"/>
                </a:ext>
              </a:extLst>
            </p:cNvPr>
            <p:cNvPicPr>
              <a:picLocks noChangeAspect="1"/>
            </p:cNvPicPr>
            <p:nvPr userDrawn="1"/>
          </p:nvPicPr>
          <p:blipFill>
            <a:blip r:embed="rId2"/>
            <a:srcRect/>
            <a:stretch/>
          </p:blipFill>
          <p:spPr>
            <a:xfrm>
              <a:off x="4935" y="1"/>
              <a:ext cx="12187065" cy="6857999"/>
            </a:xfrm>
            <a:prstGeom prst="rect">
              <a:avLst/>
            </a:prstGeom>
          </p:spPr>
        </p:pic>
      </p:grpSp>
      <p:sp>
        <p:nvSpPr>
          <p:cNvPr id="8" name="Slide Number Placeholder 5">
            <a:extLst>
              <a:ext uri="{FF2B5EF4-FFF2-40B4-BE49-F238E27FC236}">
                <a16:creationId xmlns:a16="http://schemas.microsoft.com/office/drawing/2014/main" id="{528D95FE-0C9F-7EC9-03C1-2A3366D55427}"/>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pic>
        <p:nvPicPr>
          <p:cNvPr id="2" name="Picture 1" descr="University of Vermont logo: A white letter V outlined by a dark green shield and the text University of Vermont">
            <a:extLst>
              <a:ext uri="{FF2B5EF4-FFF2-40B4-BE49-F238E27FC236}">
                <a16:creationId xmlns:a16="http://schemas.microsoft.com/office/drawing/2014/main" id="{5510C3E4-AB58-E4C7-F9A0-06A8C7C3D455}"/>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5" name="Title 1">
            <a:extLst>
              <a:ext uri="{FF2B5EF4-FFF2-40B4-BE49-F238E27FC236}">
                <a16:creationId xmlns:a16="http://schemas.microsoft.com/office/drawing/2014/main" id="{BBC22E84-98C9-2268-3258-804D58610F4A}"/>
              </a:ext>
            </a:extLst>
          </p:cNvPr>
          <p:cNvSpPr>
            <a:spLocks noGrp="1"/>
          </p:cNvSpPr>
          <p:nvPr>
            <p:ph type="title"/>
          </p:nvPr>
        </p:nvSpPr>
        <p:spPr>
          <a:xfrm>
            <a:off x="620430" y="779264"/>
            <a:ext cx="5623208"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7" name="Text Placeholder 2">
            <a:extLst>
              <a:ext uri="{FF2B5EF4-FFF2-40B4-BE49-F238E27FC236}">
                <a16:creationId xmlns:a16="http://schemas.microsoft.com/office/drawing/2014/main" id="{DC22D6FC-18A3-95A5-DA37-A9E8F8584823}"/>
              </a:ext>
            </a:extLst>
          </p:cNvPr>
          <p:cNvSpPr>
            <a:spLocks noGrp="1"/>
          </p:cNvSpPr>
          <p:nvPr>
            <p:ph idx="1" hasCustomPrompt="1"/>
          </p:nvPr>
        </p:nvSpPr>
        <p:spPr>
          <a:xfrm>
            <a:off x="620429" y="1628779"/>
            <a:ext cx="6666195" cy="3869638"/>
          </a:xfrm>
          <a:prstGeom prst="rect">
            <a:avLst/>
          </a:prstGeom>
        </p:spPr>
        <p:txBody>
          <a:bodyPr vert="horz" lIns="91440" tIns="45720" rIns="91440" bIns="45720" rtlCol="0">
            <a:normAutofit/>
          </a:bodyPr>
          <a:lstStyle>
            <a:lvl1pPr marL="0" indent="0">
              <a:lnSpc>
                <a:spcPct val="150000"/>
              </a:lnSpc>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3240140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Text 2-Col (Whit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BD06F7D-E286-4308-B43F-5674DDE18AB6}"/>
              </a:ext>
            </a:extLst>
          </p:cNvPr>
          <p:cNvGrpSpPr/>
          <p:nvPr userDrawn="1"/>
        </p:nvGrpSpPr>
        <p:grpSpPr>
          <a:xfrm>
            <a:off x="-3882" y="-1"/>
            <a:ext cx="12187063" cy="6858001"/>
            <a:chOff x="-3882" y="-1"/>
            <a:chExt cx="12187063" cy="6858001"/>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9"/>
            </a:xfrm>
            <a:prstGeom prst="rect">
              <a:avLst/>
            </a:prstGeom>
          </p:spPr>
        </p:pic>
      </p:grpSp>
      <p:sp>
        <p:nvSpPr>
          <p:cNvPr id="10" name="Text Placeholder 10">
            <a:extLst>
              <a:ext uri="{FF2B5EF4-FFF2-40B4-BE49-F238E27FC236}">
                <a16:creationId xmlns:a16="http://schemas.microsoft.com/office/drawing/2014/main" id="{05F9D803-EAD4-480C-EDA0-88656D019366}"/>
              </a:ext>
            </a:extLst>
          </p:cNvPr>
          <p:cNvSpPr>
            <a:spLocks noGrp="1"/>
          </p:cNvSpPr>
          <p:nvPr>
            <p:ph type="body" sz="quarter" idx="13" hasCustomPrompt="1"/>
          </p:nvPr>
        </p:nvSpPr>
        <p:spPr>
          <a:xfrm>
            <a:off x="614360" y="1616696"/>
            <a:ext cx="11073073" cy="4198175"/>
          </a:xfrm>
          <a:prstGeom prst="rect">
            <a:avLst/>
          </a:prstGeom>
        </p:spPr>
        <p:txBody>
          <a:bodyPr numCol="2" spcCol="457200">
            <a:normAutofit/>
          </a:bodyPr>
          <a:lstStyle>
            <a:lvl1pPr marL="0" indent="0">
              <a:lnSpc>
                <a:spcPct val="150000"/>
              </a:lnSpc>
              <a:spcBef>
                <a:spcPts val="1200"/>
              </a:spcBef>
              <a:buNone/>
              <a:defRPr sz="1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pic>
        <p:nvPicPr>
          <p:cNvPr id="8" name="Picture 7" descr="University of Vermont logo: A white letter V outlined by a dark green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8" y="6152528"/>
            <a:ext cx="1274769"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11067003"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Tree>
    <p:extLst>
      <p:ext uri="{BB962C8B-B14F-4D97-AF65-F5344CB8AC3E}">
        <p14:creationId xmlns:p14="http://schemas.microsoft.com/office/powerpoint/2010/main" val="2887658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Image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8"/>
          </a:xfrm>
          <a:prstGeom prst="rect">
            <a:avLst/>
          </a:prstGeom>
        </p:spPr>
      </p:pic>
      <p:pic>
        <p:nvPicPr>
          <p:cNvPr id="8" name="Picture 7" descr="University of Vermont logo: A dark green letter V outlined by a white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3"/>
          <a:srcRect/>
          <a:stretch/>
        </p:blipFill>
        <p:spPr>
          <a:xfrm>
            <a:off x="706389" y="6152528"/>
            <a:ext cx="1274766"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chemeClr val="bg1"/>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chemeClr val="bg1"/>
                </a:solidFill>
                <a:latin typeface="Lora SemiBold" pitchFamily="2" charset="77"/>
              </a:defRPr>
            </a:lvl1pPr>
          </a:lstStyle>
          <a:p>
            <a:endParaRPr lang="en-US"/>
          </a:p>
        </p:txBody>
      </p:sp>
      <p:sp>
        <p:nvSpPr>
          <p:cNvPr id="5" name="Picture Placeholder 7">
            <a:extLst>
              <a:ext uri="{FF2B5EF4-FFF2-40B4-BE49-F238E27FC236}">
                <a16:creationId xmlns:a16="http://schemas.microsoft.com/office/drawing/2014/main" id="{E9AE9F02-96E0-A04B-CFA7-D38B50B2671A}"/>
              </a:ext>
            </a:extLst>
          </p:cNvPr>
          <p:cNvSpPr>
            <a:spLocks noGrp="1"/>
          </p:cNvSpPr>
          <p:nvPr>
            <p:ph type="pic" sz="quarter" idx="14"/>
          </p:nvPr>
        </p:nvSpPr>
        <p:spPr>
          <a:xfrm>
            <a:off x="7026275" y="171450"/>
            <a:ext cx="5165725" cy="5672717"/>
          </a:xfrm>
          <a:prstGeom prst="rect">
            <a:avLst/>
          </a:prstGeom>
          <a:solidFill>
            <a:schemeClr val="bg2">
              <a:lumMod val="90000"/>
            </a:schemeClr>
          </a:solidFill>
        </p:spPr>
        <p:txBody>
          <a:bodyPr anchor="ctr"/>
          <a:lstStyle>
            <a:lvl1pPr marL="0" indent="0" algn="ctr">
              <a:buNone/>
              <a:defRPr/>
            </a:lvl1pPr>
          </a:lstStyle>
          <a:p>
            <a:endParaRPr lang="en-US"/>
          </a:p>
        </p:txBody>
      </p:sp>
      <p:sp>
        <p:nvSpPr>
          <p:cNvPr id="4" name="Text Placeholder 2">
            <a:extLst>
              <a:ext uri="{FF2B5EF4-FFF2-40B4-BE49-F238E27FC236}">
                <a16:creationId xmlns:a16="http://schemas.microsoft.com/office/drawing/2014/main" id="{8648CB17-E783-66E0-780D-59D5D39A5A93}"/>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1880071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Image (Whi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424B6B-6EA1-0826-F963-DE65D0A09C60}"/>
              </a:ext>
            </a:extLst>
          </p:cNvPr>
          <p:cNvSpPr/>
          <p:nvPr userDrawn="1"/>
        </p:nvSpPr>
        <p:spPr>
          <a:xfrm>
            <a:off x="-3882" y="-1"/>
            <a:ext cx="12187063" cy="685800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B61CD39-2CF3-08F7-AAC3-407B83174F4F}"/>
              </a:ext>
            </a:extLst>
          </p:cNvPr>
          <p:cNvPicPr>
            <a:picLocks noChangeAspect="1"/>
          </p:cNvPicPr>
          <p:nvPr userDrawn="1"/>
        </p:nvPicPr>
        <p:blipFill>
          <a:blip r:embed="rId2"/>
          <a:srcRect/>
          <a:stretch/>
        </p:blipFill>
        <p:spPr>
          <a:xfrm>
            <a:off x="-3882" y="1"/>
            <a:ext cx="12187063" cy="6857999"/>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B8B19AC2-B7C2-ADE2-10DB-341D4BFEB9D6}"/>
              </a:ext>
            </a:extLst>
          </p:cNvPr>
          <p:cNvPicPr>
            <a:picLocks noChangeAspect="1"/>
          </p:cNvPicPr>
          <p:nvPr userDrawn="1"/>
        </p:nvPicPr>
        <p:blipFill>
          <a:blip r:embed="rId3"/>
          <a:stretch>
            <a:fillRect/>
          </a:stretch>
        </p:blipFill>
        <p:spPr>
          <a:xfrm>
            <a:off x="845945" y="6121747"/>
            <a:ext cx="1698423" cy="429376"/>
          </a:xfrm>
          <a:prstGeom prst="rect">
            <a:avLst/>
          </a:prstGeom>
        </p:spPr>
      </p:pic>
      <p:pic>
        <p:nvPicPr>
          <p:cNvPr id="8" name="Picture 7" descr="University of Vermont logo: A white letter V outlined by a dark green shield and the text University of Vermont">
            <a:extLst>
              <a:ext uri="{FF2B5EF4-FFF2-40B4-BE49-F238E27FC236}">
                <a16:creationId xmlns:a16="http://schemas.microsoft.com/office/drawing/2014/main" id="{752BE84D-7D32-7DBC-8BA3-73C79A2AFAF9}"/>
              </a:ext>
            </a:extLst>
          </p:cNvPr>
          <p:cNvPicPr>
            <a:picLocks noChangeAspect="1"/>
          </p:cNvPicPr>
          <p:nvPr userDrawn="1"/>
        </p:nvPicPr>
        <p:blipFill>
          <a:blip r:embed="rId4"/>
          <a:srcRect/>
          <a:stretch/>
        </p:blipFill>
        <p:spPr>
          <a:xfrm>
            <a:off x="706388" y="6152528"/>
            <a:ext cx="1274769" cy="410197"/>
          </a:xfrm>
          <a:prstGeom prst="rect">
            <a:avLst/>
          </a:prstGeom>
        </p:spPr>
      </p:pic>
      <p:sp>
        <p:nvSpPr>
          <p:cNvPr id="14" name="Slide Number Placeholder 5">
            <a:extLst>
              <a:ext uri="{FF2B5EF4-FFF2-40B4-BE49-F238E27FC236}">
                <a16:creationId xmlns:a16="http://schemas.microsoft.com/office/drawing/2014/main" id="{EC07A45B-F0EF-3DA2-AC14-356368C25050}"/>
              </a:ext>
            </a:extLst>
          </p:cNvPr>
          <p:cNvSpPr>
            <a:spLocks noGrp="1"/>
          </p:cNvSpPr>
          <p:nvPr>
            <p:ph type="sldNum" sz="quarter" idx="4"/>
          </p:nvPr>
        </p:nvSpPr>
        <p:spPr>
          <a:xfrm>
            <a:off x="4015819" y="6197596"/>
            <a:ext cx="7671614" cy="306975"/>
          </a:xfrm>
          <a:prstGeom prst="rect">
            <a:avLst/>
          </a:prstGeom>
        </p:spPr>
        <p:txBody>
          <a:bodyPr vert="horz" lIns="91440" tIns="45720" rIns="91440" bIns="45720" rtlCol="0" anchor="ctr"/>
          <a:lstStyle>
            <a:lvl1pPr algn="r">
              <a:defRPr sz="800" b="1" spc="300">
                <a:solidFill>
                  <a:srgbClr val="154734"/>
                </a:solidFill>
                <a:latin typeface="Century Gothic" panose="020B0502020202020204" pitchFamily="34" charset="0"/>
              </a:defRPr>
            </a:lvl1pPr>
          </a:lstStyle>
          <a:p>
            <a:r>
              <a:rPr lang="en-US"/>
              <a:t>PAGE </a:t>
            </a:r>
            <a:fld id="{0C066373-3FC5-844D-AB9B-E378AB597340}" type="slidenum">
              <a:rPr lang="en-US" smtClean="0"/>
              <a:pPr/>
              <a:t>‹#›</a:t>
            </a:fld>
            <a:r>
              <a:rPr lang="en-US"/>
              <a:t>  |  DEPARTMENT NAME</a:t>
            </a:r>
          </a:p>
        </p:txBody>
      </p:sp>
      <p:sp>
        <p:nvSpPr>
          <p:cNvPr id="15" name="Title 1">
            <a:extLst>
              <a:ext uri="{FF2B5EF4-FFF2-40B4-BE49-F238E27FC236}">
                <a16:creationId xmlns:a16="http://schemas.microsoft.com/office/drawing/2014/main" id="{FD44D04A-A201-B5A8-B110-F8495CAD55F3}"/>
              </a:ext>
            </a:extLst>
          </p:cNvPr>
          <p:cNvSpPr>
            <a:spLocks noGrp="1"/>
          </p:cNvSpPr>
          <p:nvPr>
            <p:ph type="title"/>
          </p:nvPr>
        </p:nvSpPr>
        <p:spPr>
          <a:xfrm>
            <a:off x="620429" y="779264"/>
            <a:ext cx="6023259" cy="778075"/>
          </a:xfrm>
          <a:prstGeom prst="rect">
            <a:avLst/>
          </a:prstGeom>
        </p:spPr>
        <p:txBody>
          <a:bodyPr anchor="ctr">
            <a:normAutofit/>
          </a:bodyPr>
          <a:lstStyle>
            <a:lvl1pPr>
              <a:defRPr sz="3600" b="1" i="0">
                <a:solidFill>
                  <a:srgbClr val="154734"/>
                </a:solidFill>
                <a:latin typeface="Lora SemiBold" pitchFamily="2" charset="77"/>
              </a:defRPr>
            </a:lvl1pPr>
          </a:lstStyle>
          <a:p>
            <a:endParaRPr lang="en-US"/>
          </a:p>
        </p:txBody>
      </p:sp>
      <p:sp>
        <p:nvSpPr>
          <p:cNvPr id="5" name="Picture Placeholder 7">
            <a:extLst>
              <a:ext uri="{FF2B5EF4-FFF2-40B4-BE49-F238E27FC236}">
                <a16:creationId xmlns:a16="http://schemas.microsoft.com/office/drawing/2014/main" id="{E9AE9F02-96E0-A04B-CFA7-D38B50B2671A}"/>
              </a:ext>
            </a:extLst>
          </p:cNvPr>
          <p:cNvSpPr>
            <a:spLocks noGrp="1"/>
          </p:cNvSpPr>
          <p:nvPr>
            <p:ph type="pic" sz="quarter" idx="14"/>
          </p:nvPr>
        </p:nvSpPr>
        <p:spPr>
          <a:xfrm>
            <a:off x="7026275" y="171450"/>
            <a:ext cx="5165725" cy="5672717"/>
          </a:xfrm>
          <a:prstGeom prst="rect">
            <a:avLst/>
          </a:prstGeom>
          <a:solidFill>
            <a:schemeClr val="bg2">
              <a:lumMod val="90000"/>
            </a:schemeClr>
          </a:solidFill>
        </p:spPr>
        <p:txBody>
          <a:bodyPr anchor="ctr"/>
          <a:lstStyle>
            <a:lvl1pPr marL="0" indent="0" algn="ctr">
              <a:buNone/>
              <a:defRPr/>
            </a:lvl1pPr>
          </a:lstStyle>
          <a:p>
            <a:endParaRPr lang="en-US"/>
          </a:p>
        </p:txBody>
      </p:sp>
      <p:sp>
        <p:nvSpPr>
          <p:cNvPr id="7" name="Text Placeholder 2">
            <a:extLst>
              <a:ext uri="{FF2B5EF4-FFF2-40B4-BE49-F238E27FC236}">
                <a16:creationId xmlns:a16="http://schemas.microsoft.com/office/drawing/2014/main" id="{54C8F0D7-5E83-909E-4402-925EBD5FFE9A}"/>
              </a:ext>
            </a:extLst>
          </p:cNvPr>
          <p:cNvSpPr>
            <a:spLocks noGrp="1"/>
          </p:cNvSpPr>
          <p:nvPr>
            <p:ph idx="1" hasCustomPrompt="1"/>
          </p:nvPr>
        </p:nvSpPr>
        <p:spPr>
          <a:xfrm>
            <a:off x="620430" y="1628779"/>
            <a:ext cx="6023258" cy="3869638"/>
          </a:xfrm>
          <a:prstGeom prst="rect">
            <a:avLst/>
          </a:prstGeom>
        </p:spPr>
        <p:txBody>
          <a:bodyPr vert="horz" lIns="91440" tIns="45720" rIns="91440" bIns="45720" rtlCol="0">
            <a:normAutofit/>
          </a:bodyPr>
          <a:lstStyle>
            <a:lvl1pPr marL="0" indent="0">
              <a:lnSpc>
                <a:spcPct val="150000"/>
              </a:lnSpc>
              <a:buNone/>
              <a:defRPr sz="20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Pellentesque</a:t>
            </a:r>
            <a:r>
              <a:rPr lang="en-US"/>
              <a:t> </a:t>
            </a:r>
            <a:r>
              <a:rPr lang="en-US" err="1"/>
              <a:t>tempor</a:t>
            </a:r>
            <a:r>
              <a:rPr lang="en-US"/>
              <a:t> fermentum </a:t>
            </a:r>
            <a:r>
              <a:rPr lang="en-US" err="1"/>
              <a:t>odio</a:t>
            </a:r>
            <a:r>
              <a:rPr lang="en-US"/>
              <a:t>. </a:t>
            </a:r>
            <a:r>
              <a:rPr lang="en-US" err="1"/>
              <a:t>Mauris</a:t>
            </a:r>
            <a:r>
              <a:rPr lang="en-US"/>
              <a:t> </a:t>
            </a:r>
            <a:r>
              <a:rPr lang="en-US" err="1"/>
              <a:t>pellentesque</a:t>
            </a:r>
            <a:r>
              <a:rPr lang="en-US"/>
              <a:t> </a:t>
            </a:r>
            <a:r>
              <a:rPr lang="en-US" err="1"/>
              <a:t>lobortis</a:t>
            </a:r>
            <a:r>
              <a:rPr lang="en-US"/>
              <a:t> ipsum, vel </a:t>
            </a:r>
            <a:r>
              <a:rPr lang="en-US" err="1"/>
              <a:t>finibus</a:t>
            </a:r>
            <a:r>
              <a:rPr lang="en-US"/>
              <a:t> </a:t>
            </a:r>
            <a:r>
              <a:rPr lang="en-US" err="1"/>
              <a:t>erat</a:t>
            </a:r>
            <a:r>
              <a:rPr lang="en-US"/>
              <a:t> </a:t>
            </a:r>
            <a:r>
              <a:rPr lang="en-US" err="1"/>
              <a:t>pretium</a:t>
            </a:r>
            <a:r>
              <a:rPr lang="en-US"/>
              <a:t> et.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Morbi </a:t>
            </a:r>
            <a:r>
              <a:rPr lang="en-US" err="1"/>
              <a:t>sagittis</a:t>
            </a:r>
            <a:r>
              <a:rPr lang="en-US"/>
              <a:t> </a:t>
            </a:r>
            <a:r>
              <a:rPr lang="en-US" err="1"/>
              <a:t>felis</a:t>
            </a:r>
            <a:r>
              <a:rPr lang="en-US"/>
              <a:t> vel </a:t>
            </a:r>
            <a:r>
              <a:rPr lang="en-US" err="1"/>
              <a:t>mollis</a:t>
            </a:r>
            <a:r>
              <a:rPr lang="en-US"/>
              <a:t> </a:t>
            </a:r>
            <a:r>
              <a:rPr lang="en-US" err="1"/>
              <a:t>sagittis</a:t>
            </a:r>
            <a:r>
              <a:rPr lang="en-US"/>
              <a:t>. </a:t>
            </a:r>
            <a:r>
              <a:rPr lang="en-US" err="1"/>
              <a:t>Suspendisse</a:t>
            </a:r>
            <a:r>
              <a:rPr lang="en-US"/>
              <a:t> </a:t>
            </a:r>
            <a:r>
              <a:rPr lang="en-US" err="1"/>
              <a:t>blandit</a:t>
            </a:r>
            <a:r>
              <a:rPr lang="en-US"/>
              <a:t> fermentum </a:t>
            </a:r>
            <a:r>
              <a:rPr lang="en-US" err="1"/>
              <a:t>felis</a:t>
            </a:r>
            <a:r>
              <a:rPr lang="en-US"/>
              <a:t>, </a:t>
            </a:r>
            <a:r>
              <a:rPr lang="en-US" err="1"/>
              <a:t>quis</a:t>
            </a:r>
            <a:r>
              <a:rPr lang="en-US"/>
              <a:t> </a:t>
            </a:r>
            <a:r>
              <a:rPr lang="en-US" err="1"/>
              <a:t>tempor</a:t>
            </a:r>
            <a:r>
              <a:rPr lang="en-US"/>
              <a:t> diam </a:t>
            </a:r>
            <a:r>
              <a:rPr lang="en-US" err="1"/>
              <a:t>luctus</a:t>
            </a:r>
            <a:r>
              <a:rPr lang="en-US"/>
              <a:t> sed.</a:t>
            </a:r>
          </a:p>
        </p:txBody>
      </p:sp>
    </p:spTree>
    <p:extLst>
      <p:ext uri="{BB962C8B-B14F-4D97-AF65-F5344CB8AC3E}">
        <p14:creationId xmlns:p14="http://schemas.microsoft.com/office/powerpoint/2010/main" val="2247630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2BE28-1B19-3B06-515D-505320A8A5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FD2606-A796-5359-93DB-228245F240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CD792-6219-B940-5898-ADFF92166035}"/>
              </a:ext>
            </a:extLst>
          </p:cNvPr>
          <p:cNvSpPr>
            <a:spLocks noGrp="1"/>
          </p:cNvSpPr>
          <p:nvPr>
            <p:ph type="dt" sz="half" idx="10"/>
          </p:nvPr>
        </p:nvSpPr>
        <p:spPr/>
        <p:txBody>
          <a:bodyPr/>
          <a:lstStyle/>
          <a:p>
            <a:fld id="{6583B70A-FA3C-4B7C-99E8-2B863B39D0ED}" type="datetimeFigureOut">
              <a:rPr lang="en-US" smtClean="0"/>
              <a:t>9/15/2025</a:t>
            </a:fld>
            <a:endParaRPr lang="en-US"/>
          </a:p>
        </p:txBody>
      </p:sp>
      <p:sp>
        <p:nvSpPr>
          <p:cNvPr id="5" name="Footer Placeholder 4">
            <a:extLst>
              <a:ext uri="{FF2B5EF4-FFF2-40B4-BE49-F238E27FC236}">
                <a16:creationId xmlns:a16="http://schemas.microsoft.com/office/drawing/2014/main" id="{DEA68035-0CD2-7E1D-5A63-A2204E0E29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DD455-EA93-A605-E54D-27E271D4DADA}"/>
              </a:ext>
            </a:extLst>
          </p:cNvPr>
          <p:cNvSpPr>
            <a:spLocks noGrp="1"/>
          </p:cNvSpPr>
          <p:nvPr>
            <p:ph type="sldNum" sz="quarter" idx="12"/>
          </p:nvPr>
        </p:nvSpPr>
        <p:spPr/>
        <p:txBody>
          <a:bodyPr/>
          <a:lstStyle/>
          <a:p>
            <a:fld id="{45AFBE27-E1F3-4B1A-9433-4CBC3643F38E}" type="slidenum">
              <a:rPr lang="en-US" smtClean="0"/>
              <a:t>‹#›</a:t>
            </a:fld>
            <a:endParaRPr lang="en-US"/>
          </a:p>
        </p:txBody>
      </p:sp>
    </p:spTree>
    <p:extLst>
      <p:ext uri="{BB962C8B-B14F-4D97-AF65-F5344CB8AC3E}">
        <p14:creationId xmlns:p14="http://schemas.microsoft.com/office/powerpoint/2010/main" val="2338050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FBAA-2947-11AA-29B4-408C02731A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9FA9BB-A415-D3D3-3309-F1DB0380FE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96DAC8-E7BE-4226-199A-9A625B31C793}"/>
              </a:ext>
            </a:extLst>
          </p:cNvPr>
          <p:cNvSpPr>
            <a:spLocks noGrp="1"/>
          </p:cNvSpPr>
          <p:nvPr>
            <p:ph type="dt" sz="half" idx="10"/>
          </p:nvPr>
        </p:nvSpPr>
        <p:spPr/>
        <p:txBody>
          <a:bodyPr/>
          <a:lstStyle/>
          <a:p>
            <a:fld id="{FE6F4A5F-DE8A-4205-8DF8-A4E69761B904}" type="datetimeFigureOut">
              <a:rPr lang="en-US" smtClean="0"/>
              <a:t>9/15/2025</a:t>
            </a:fld>
            <a:endParaRPr lang="en-US"/>
          </a:p>
        </p:txBody>
      </p:sp>
      <p:sp>
        <p:nvSpPr>
          <p:cNvPr id="5" name="Footer Placeholder 4">
            <a:extLst>
              <a:ext uri="{FF2B5EF4-FFF2-40B4-BE49-F238E27FC236}">
                <a16:creationId xmlns:a16="http://schemas.microsoft.com/office/drawing/2014/main" id="{819E5995-2467-C92B-0C27-01C9F7897B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0931EC-4249-AA08-76AC-57332A84B22E}"/>
              </a:ext>
            </a:extLst>
          </p:cNvPr>
          <p:cNvSpPr>
            <a:spLocks noGrp="1"/>
          </p:cNvSpPr>
          <p:nvPr>
            <p:ph type="sldNum" sz="quarter" idx="12"/>
          </p:nvPr>
        </p:nvSpPr>
        <p:spPr/>
        <p:txBody>
          <a:bodyPr/>
          <a:lstStyle/>
          <a:p>
            <a:fld id="{26A30DC5-26DE-4484-8CCF-77A17DEB0572}" type="slidenum">
              <a:rPr lang="en-US" smtClean="0"/>
              <a:t>‹#›</a:t>
            </a:fld>
            <a:endParaRPr lang="en-US"/>
          </a:p>
        </p:txBody>
      </p:sp>
    </p:spTree>
    <p:extLst>
      <p:ext uri="{BB962C8B-B14F-4D97-AF65-F5344CB8AC3E}">
        <p14:creationId xmlns:p14="http://schemas.microsoft.com/office/powerpoint/2010/main" val="104462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 Content 1- one colum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p:txBody>
          <a:bodyPr/>
          <a:lstStyle/>
          <a:p>
            <a:r>
              <a:rPr lang="en-US"/>
              <a:t>Click to edit title copy</a:t>
            </a:r>
          </a:p>
        </p:txBody>
      </p:sp>
      <p:sp>
        <p:nvSpPr>
          <p:cNvPr id="5" name="Text Placeholder 2"/>
          <p:cNvSpPr>
            <a:spLocks noGrp="1"/>
          </p:cNvSpPr>
          <p:nvPr>
            <p:ph idx="1" hasCustomPrompt="1"/>
          </p:nvPr>
        </p:nvSpPr>
        <p:spPr>
          <a:xfrm>
            <a:off x="573024" y="2291969"/>
            <a:ext cx="10515600" cy="4351338"/>
          </a:xfrm>
          <a:prstGeom prst="rect">
            <a:avLst/>
          </a:prstGeom>
        </p:spPr>
        <p:txBody>
          <a:bodyPr vert="horz" lIns="91440" tIns="45720" rIns="91440" bIns="45720" rtlCol="0">
            <a:normAutofit/>
          </a:bodyPr>
          <a:lstStyle/>
          <a:p>
            <a:pPr lvl="0"/>
            <a:r>
              <a:rPr lang="en-US"/>
              <a:t>Click to edit text. </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961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76C1B2-0DA1-F5D2-6204-9E685D770001}"/>
              </a:ext>
            </a:extLst>
          </p:cNvPr>
          <p:cNvSpPr txBox="1">
            <a:spLocks/>
          </p:cNvSpPr>
          <p:nvPr userDrawn="1"/>
        </p:nvSpPr>
        <p:spPr>
          <a:xfrm>
            <a:off x="502592" y="1122363"/>
            <a:ext cx="8614904" cy="2387600"/>
          </a:xfrm>
          <a:prstGeom prst="rect">
            <a:avLst/>
          </a:prstGeom>
        </p:spPr>
        <p:txBody>
          <a:bodyPr anchor="b"/>
          <a:lstStyle>
            <a:lvl1pPr algn="l" defTabSz="914400" rtl="0" eaLnBrk="1" latinLnBrk="0" hangingPunct="1">
              <a:lnSpc>
                <a:spcPct val="90000"/>
              </a:lnSpc>
              <a:spcBef>
                <a:spcPct val="0"/>
              </a:spcBef>
              <a:buNone/>
              <a:defRPr sz="6000" b="1" kern="1200">
                <a:solidFill>
                  <a:schemeClr val="bg1"/>
                </a:solidFill>
                <a:latin typeface="Times New Roman" panose="02020603050405020304" pitchFamily="18" charset="0"/>
                <a:ea typeface="+mj-ea"/>
                <a:cs typeface="Times New Roman" panose="02020603050405020304" pitchFamily="18" charset="0"/>
              </a:defRPr>
            </a:lvl1pPr>
          </a:lstStyle>
          <a:p>
            <a:r>
              <a:rPr lang="en-US"/>
              <a:t>University of</a:t>
            </a:r>
            <a:br>
              <a:rPr lang="en-US"/>
            </a:br>
            <a:r>
              <a:rPr lang="en-US"/>
              <a:t>Vermont</a:t>
            </a:r>
          </a:p>
        </p:txBody>
      </p:sp>
      <p:sp>
        <p:nvSpPr>
          <p:cNvPr id="5" name="Subtitle 2">
            <a:extLst>
              <a:ext uri="{FF2B5EF4-FFF2-40B4-BE49-F238E27FC236}">
                <a16:creationId xmlns:a16="http://schemas.microsoft.com/office/drawing/2014/main" id="{A816F94E-748B-7D45-D414-4BE2D60D31AF}"/>
              </a:ext>
            </a:extLst>
          </p:cNvPr>
          <p:cNvSpPr txBox="1">
            <a:spLocks/>
          </p:cNvSpPr>
          <p:nvPr userDrawn="1"/>
        </p:nvSpPr>
        <p:spPr>
          <a:xfrm>
            <a:off x="502592" y="3602038"/>
            <a:ext cx="8614904" cy="165576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bg1"/>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t>2022 </a:t>
            </a:r>
            <a:r>
              <a:rPr lang="en-US" err="1"/>
              <a:t>Powerpoint</a:t>
            </a:r>
            <a:r>
              <a:rPr lang="en-US"/>
              <a:t> Template</a:t>
            </a:r>
          </a:p>
        </p:txBody>
      </p:sp>
      <p:pic>
        <p:nvPicPr>
          <p:cNvPr id="3" name="Picture 2">
            <a:extLst>
              <a:ext uri="{FF2B5EF4-FFF2-40B4-BE49-F238E27FC236}">
                <a16:creationId xmlns:a16="http://schemas.microsoft.com/office/drawing/2014/main" id="{B979A093-937E-26ED-13F7-AEC9DD394A04}"/>
              </a:ext>
            </a:extLst>
          </p:cNvPr>
          <p:cNvPicPr>
            <a:picLocks noChangeAspect="1"/>
          </p:cNvPicPr>
          <p:nvPr userDrawn="1"/>
        </p:nvPicPr>
        <p:blipFill>
          <a:blip r:embed="rId11"/>
          <a:srcRect/>
          <a:stretch/>
        </p:blipFill>
        <p:spPr>
          <a:xfrm>
            <a:off x="2467" y="0"/>
            <a:ext cx="12187065" cy="6858000"/>
          </a:xfrm>
          <a:prstGeom prst="rect">
            <a:avLst/>
          </a:prstGeom>
        </p:spPr>
      </p:pic>
    </p:spTree>
    <p:extLst>
      <p:ext uri="{BB962C8B-B14F-4D97-AF65-F5344CB8AC3E}">
        <p14:creationId xmlns:p14="http://schemas.microsoft.com/office/powerpoint/2010/main" val="2407056672"/>
      </p:ext>
    </p:extLst>
  </p:cSld>
  <p:clrMap bg1="lt1" tx1="dk1" bg2="lt2" tx2="dk2" accent1="accent1" accent2="accent2" accent3="accent3" accent4="accent4" accent5="accent5" accent6="accent6" hlink="hlink" folHlink="folHlink"/>
  <p:sldLayoutIdLst>
    <p:sldLayoutId id="2147483715" r:id="rId1"/>
    <p:sldLayoutId id="2147483649" r:id="rId2"/>
    <p:sldLayoutId id="2147483718" r:id="rId3"/>
    <p:sldLayoutId id="2147483700" r:id="rId4"/>
    <p:sldLayoutId id="2147483736" r:id="rId5"/>
    <p:sldLayoutId id="2147483719" r:id="rId6"/>
    <p:sldLayoutId id="2147483738" r:id="rId7"/>
    <p:sldLayoutId id="2147483739" r:id="rId8"/>
    <p:sldLayoutId id="2147483740" r:id="rId9"/>
  </p:sldLayoutIdLst>
  <p:txStyles>
    <p:titleStyle>
      <a:lvl1pPr algn="l" defTabSz="914400" rtl="0" eaLnBrk="1" latinLnBrk="0" hangingPunct="1">
        <a:lnSpc>
          <a:spcPct val="90000"/>
        </a:lnSpc>
        <a:spcBef>
          <a:spcPct val="0"/>
        </a:spcBef>
        <a:buNone/>
        <a:defRPr sz="4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32.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2.jpeg"/><Relationship Id="rId5" Type="http://schemas.openxmlformats.org/officeDocument/2006/relationships/image" Target="../media/image4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hyperlink" Target="mailto:Cmcdonoughmackenzie@bennington.edu" TargetMode="External"/><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notesSlide" Target="../notesSlides/notesSlide22.xml"/><Relationship Id="rId16" Type="http://schemas.openxmlformats.org/officeDocument/2006/relationships/image" Target="../media/image95.png"/><Relationship Id="rId1" Type="http://schemas.openxmlformats.org/officeDocument/2006/relationships/slideLayout" Target="../slideLayouts/slideLayout4.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5" Type="http://schemas.openxmlformats.org/officeDocument/2006/relationships/image" Target="../media/image81.sv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svg"/><Relationship Id="rId14" Type="http://schemas.openxmlformats.org/officeDocument/2006/relationships/image" Target="../media/image80.png"/></Relationships>
</file>

<file path=ppt/slides/_rels/slide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84.png"/><Relationship Id="rId7"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3.png"/><Relationship Id="rId11" Type="http://schemas.openxmlformats.org/officeDocument/2006/relationships/image" Target="../media/image97.png"/><Relationship Id="rId5" Type="http://schemas.openxmlformats.org/officeDocument/2006/relationships/image" Target="../media/image86.png"/><Relationship Id="rId10" Type="http://schemas.openxmlformats.org/officeDocument/2006/relationships/image" Target="../media/image95.png"/><Relationship Id="rId4" Type="http://schemas.openxmlformats.org/officeDocument/2006/relationships/image" Target="../media/image85.png"/><Relationship Id="rId9" Type="http://schemas.openxmlformats.org/officeDocument/2006/relationships/image" Target="../media/image81.sv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jpe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9.xml"/><Relationship Id="rId16"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509F87-5DB0-F2FA-A4EB-071DDF88D0EF}"/>
              </a:ext>
            </a:extLst>
          </p:cNvPr>
          <p:cNvSpPr>
            <a:spLocks noGrp="1"/>
          </p:cNvSpPr>
          <p:nvPr>
            <p:ph type="subTitle" idx="1"/>
          </p:nvPr>
        </p:nvSpPr>
        <p:spPr>
          <a:xfrm>
            <a:off x="6677163" y="2006758"/>
            <a:ext cx="5018013" cy="4759801"/>
          </a:xfrm>
        </p:spPr>
        <p:txBody>
          <a:bodyPr>
            <a:normAutofit fontScale="70000" lnSpcReduction="20000"/>
          </a:bodyPr>
          <a:lstStyle/>
          <a:p>
            <a:pPr algn="ctr"/>
            <a:r>
              <a:rPr lang="en-US">
                <a:latin typeface="Century Gothic" panose="020B0502020202020204" pitchFamily="34" charset="0"/>
              </a:rPr>
              <a:t>Joshua Beneš </a:t>
            </a:r>
            <a:r>
              <a:rPr lang="en-US" b="0">
                <a:latin typeface="Century Gothic" panose="020B0502020202020204" pitchFamily="34" charset="0"/>
              </a:rPr>
              <a:t>(1) Mark Beauharnois (2), Arne Bomblies (1), Jay Broccolo (3), Elizabeth Burakowski (4), Paul Casson (2), Jordan Clayton (5), Patrick J. Clemins (1), Alix Contosta (4), Vamsi Dondeti (1), Keith Garret (3), Anna Grunes (1), Heather Hoffman (5), Sara Lance (2), Braedon Lineman (6), Cara McCarthy (5), Scott McKim (2), Justin Minder (2), Colby Morris (3), Georgia Murray (6), Chris Nadeau (7), Sarah Nelson (6), Kyler Phillips (6), Melissa Webb (5)</a:t>
            </a:r>
          </a:p>
          <a:p>
            <a:pPr algn="ctr"/>
            <a:endParaRPr lang="en-US" b="0">
              <a:latin typeface="Century Gothic" panose="020B0502020202020204" pitchFamily="34" charset="0"/>
            </a:endParaRPr>
          </a:p>
          <a:p>
            <a:pPr algn="ctr"/>
            <a:r>
              <a:rPr lang="en-US" b="0">
                <a:latin typeface="Century Gothic" panose="020B0502020202020204" pitchFamily="34" charset="0"/>
              </a:rPr>
              <a:t>(1) University of Vermont, Farrell Hall - 210 Colchester Ave, 05465 Burlington, VT USA</a:t>
            </a:r>
          </a:p>
          <a:p>
            <a:pPr algn="ctr"/>
            <a:r>
              <a:rPr lang="en-US" b="0">
                <a:latin typeface="Century Gothic" panose="020B0502020202020204" pitchFamily="34" charset="0"/>
              </a:rPr>
              <a:t>(2) Whiteface Mountain Field Station and SUNY-Albany, Wilmington, NY USA</a:t>
            </a:r>
          </a:p>
          <a:p>
            <a:pPr algn="ctr"/>
            <a:r>
              <a:rPr lang="en-US" b="0">
                <a:latin typeface="Century Gothic" panose="020B0502020202020204" pitchFamily="34" charset="0"/>
              </a:rPr>
              <a:t>(3) Mount Washington Observatory, North Conway, NH USA</a:t>
            </a:r>
          </a:p>
          <a:p>
            <a:pPr algn="ctr"/>
            <a:r>
              <a:rPr lang="en-US" b="0">
                <a:latin typeface="Century Gothic" panose="020B0502020202020204" pitchFamily="34" charset="0"/>
              </a:rPr>
              <a:t>(4) University of New Hampshire, Durham, NH USA</a:t>
            </a:r>
          </a:p>
          <a:p>
            <a:pPr algn="ctr"/>
            <a:r>
              <a:rPr lang="en-US" b="0">
                <a:latin typeface="Century Gothic" panose="020B0502020202020204" pitchFamily="34" charset="0"/>
              </a:rPr>
              <a:t>(5) USDA NRCS National Water and Climate Center, Portland, OR USA</a:t>
            </a:r>
          </a:p>
          <a:p>
            <a:pPr algn="ctr"/>
            <a:r>
              <a:rPr lang="en-US" b="0">
                <a:latin typeface="Century Gothic" panose="020B0502020202020204" pitchFamily="34" charset="0"/>
              </a:rPr>
              <a:t>(6) Appalachian Mountain Club, Gorham, NH USA</a:t>
            </a:r>
          </a:p>
          <a:p>
            <a:pPr algn="ctr"/>
            <a:r>
              <a:rPr lang="en-US" b="0">
                <a:latin typeface="Century Gothic" panose="020B0502020202020204" pitchFamily="34" charset="0"/>
              </a:rPr>
              <a:t>(7) Schoodic Institute, Winter Harbor, ME USA</a:t>
            </a:r>
          </a:p>
        </p:txBody>
      </p:sp>
      <p:pic>
        <p:nvPicPr>
          <p:cNvPr id="11" name="Picture 10" descr="A logo for a university&#10;&#10;AI-generated content may be incorrect.">
            <a:extLst>
              <a:ext uri="{FF2B5EF4-FFF2-40B4-BE49-F238E27FC236}">
                <a16:creationId xmlns:a16="http://schemas.microsoft.com/office/drawing/2014/main" id="{F4D1D2BD-7B89-79B0-D539-8F36ABDB593B}"/>
              </a:ext>
            </a:extLst>
          </p:cNvPr>
          <p:cNvPicPr>
            <a:picLocks noChangeAspect="1"/>
          </p:cNvPicPr>
          <p:nvPr/>
        </p:nvPicPr>
        <p:blipFill>
          <a:blip r:embed="rId3" cstate="print">
            <a:extLst>
              <a:ext uri="{28A0092B-C50C-407E-A947-70E740481C1C}">
                <a14:useLocalDpi xmlns:a14="http://schemas.microsoft.com/office/drawing/2010/main"/>
              </a:ext>
            </a:extLst>
          </a:blip>
          <a:srcRect l="-1832" r="-3472" b="-246"/>
          <a:stretch>
            <a:fillRect/>
          </a:stretch>
        </p:blipFill>
        <p:spPr>
          <a:xfrm>
            <a:off x="2145347" y="6049760"/>
            <a:ext cx="1621981" cy="607071"/>
          </a:xfrm>
          <a:prstGeom prst="rect">
            <a:avLst/>
          </a:prstGeom>
        </p:spPr>
      </p:pic>
      <p:sp>
        <p:nvSpPr>
          <p:cNvPr id="2" name="Title 1">
            <a:extLst>
              <a:ext uri="{FF2B5EF4-FFF2-40B4-BE49-F238E27FC236}">
                <a16:creationId xmlns:a16="http://schemas.microsoft.com/office/drawing/2014/main" id="{F63CA651-1016-4FBB-A285-3FB7830ACA19}"/>
              </a:ext>
            </a:extLst>
          </p:cNvPr>
          <p:cNvSpPr txBox="1">
            <a:spLocks/>
          </p:cNvSpPr>
          <p:nvPr/>
        </p:nvSpPr>
        <p:spPr>
          <a:xfrm>
            <a:off x="666464" y="384048"/>
            <a:ext cx="10859072" cy="1545336"/>
          </a:xfrm>
          <a:prstGeom prst="rect">
            <a:avLst/>
          </a:prstGeom>
        </p:spPr>
        <p:txBody>
          <a:bodyPr tIns="182880" anchor="t" anchorCtr="0">
            <a:noAutofit/>
          </a:bodyPr>
          <a:lstStyle>
            <a:lvl1pPr algn="l" defTabSz="914400" rtl="0" eaLnBrk="1" latinLnBrk="0" hangingPunct="1">
              <a:lnSpc>
                <a:spcPct val="90000"/>
              </a:lnSpc>
              <a:spcBef>
                <a:spcPct val="0"/>
              </a:spcBef>
              <a:buNone/>
              <a:defRPr sz="6000" b="1" i="0" kern="1200">
                <a:solidFill>
                  <a:schemeClr val="bg1"/>
                </a:solidFill>
                <a:latin typeface="Lora SemiBold" pitchFamily="2" charset="77"/>
                <a:ea typeface="Frank Ruhl Libre" pitchFamily="2" charset="-79"/>
                <a:cs typeface="Frank Ruhl Libre" pitchFamily="2" charset="-79"/>
              </a:defRPr>
            </a:lvl1pPr>
          </a:lstStyle>
          <a:p>
            <a:r>
              <a:rPr lang="en-US" sz="3400">
                <a:latin typeface="Roboto" panose="02000000000000000000" pitchFamily="2" charset="0"/>
                <a:ea typeface="Roboto" panose="02000000000000000000" pitchFamily="2" charset="0"/>
                <a:cs typeface="Roboto" panose="02000000000000000000" pitchFamily="2" charset="0"/>
              </a:rPr>
              <a:t>Monitoring Mountain Meteorology and Snow Across Elevational Gradients in the Northeast Appalachians and Adirondacks in North America</a:t>
            </a:r>
          </a:p>
        </p:txBody>
      </p:sp>
      <p:pic>
        <p:nvPicPr>
          <p:cNvPr id="5" name="Picture 4" descr="A person working in the snow&#10;&#10;AI-generated content may be incorrect.">
            <a:extLst>
              <a:ext uri="{FF2B5EF4-FFF2-40B4-BE49-F238E27FC236}">
                <a16:creationId xmlns:a16="http://schemas.microsoft.com/office/drawing/2014/main" id="{88C34339-4433-3A2A-F3AC-8BCCDDF2F0B9}"/>
              </a:ext>
            </a:extLst>
          </p:cNvPr>
          <p:cNvPicPr preferRelativeResize="0">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464" y="2006758"/>
            <a:ext cx="5713238" cy="3808825"/>
          </a:xfrm>
          <a:prstGeom prst="rect">
            <a:avLst/>
          </a:prstGeom>
        </p:spPr>
      </p:pic>
    </p:spTree>
    <p:extLst>
      <p:ext uri="{BB962C8B-B14F-4D97-AF65-F5344CB8AC3E}">
        <p14:creationId xmlns:p14="http://schemas.microsoft.com/office/powerpoint/2010/main" val="311507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74E59E7-A13A-F54B-8F13-B27F78E00B69}"/>
              </a:ext>
            </a:extLst>
          </p:cNvPr>
          <p:cNvSpPr/>
          <p:nvPr/>
        </p:nvSpPr>
        <p:spPr>
          <a:xfrm>
            <a:off x="8379163" y="0"/>
            <a:ext cx="3812837"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22F79B3-DFE2-FDD3-A6C3-72E728AFA572}"/>
              </a:ext>
            </a:extLst>
          </p:cNvPr>
          <p:cNvSpPr>
            <a:spLocks noGrp="1"/>
          </p:cNvSpPr>
          <p:nvPr>
            <p:ph type="ctrTitle"/>
          </p:nvPr>
        </p:nvSpPr>
        <p:spPr>
          <a:xfrm>
            <a:off x="379073" y="-357035"/>
            <a:ext cx="8000090" cy="2789636"/>
          </a:xfrm>
        </p:spPr>
        <p:txBody>
          <a:bodyPr vert="horz" lIns="91440" tIns="45720" rIns="91440" bIns="45720" rtlCol="0" anchor="ctr">
            <a:normAutofit/>
          </a:bodyPr>
          <a:lstStyle/>
          <a:p>
            <a:pPr algn="l">
              <a:spcAft>
                <a:spcPts val="1200"/>
              </a:spcAft>
            </a:pPr>
            <a:r>
              <a:rPr lang="en-US" sz="4800">
                <a:solidFill>
                  <a:srgbClr val="FFFFFF"/>
                </a:solidFill>
                <a:latin typeface="Roboto" panose="02000000000000000000" pitchFamily="2" charset="0"/>
                <a:ea typeface="Roboto" panose="02000000000000000000" pitchFamily="2" charset="0"/>
                <a:cs typeface="Roboto" panose="02000000000000000000" pitchFamily="2" charset="0"/>
              </a:rPr>
              <a:t>NENMO Environmental Network Project</a:t>
            </a:r>
            <a:endParaRPr lang="en-US" sz="4800" b="1" kern="1200">
              <a:solidFill>
                <a:srgbClr val="FFFFFF"/>
              </a:solidFill>
              <a:latin typeface="Roboto" panose="02000000000000000000" pitchFamily="2" charset="0"/>
              <a:ea typeface="Roboto" panose="02000000000000000000" pitchFamily="2" charset="0"/>
              <a:cs typeface="Roboto" panose="02000000000000000000" pitchFamily="2" charset="0"/>
            </a:endParaRPr>
          </a:p>
        </p:txBody>
      </p:sp>
      <p:pic>
        <p:nvPicPr>
          <p:cNvPr id="17" name="Picture 8" descr="University of Vermont rebrands with new logo">
            <a:extLst>
              <a:ext uri="{FF2B5EF4-FFF2-40B4-BE49-F238E27FC236}">
                <a16:creationId xmlns:a16="http://schemas.microsoft.com/office/drawing/2014/main" id="{C2DF5F2A-A7A1-EDC5-FF4B-BD41B6E9D31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259843" y="-102263"/>
            <a:ext cx="2172487" cy="26371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Brand Identity | University at Albany">
            <a:extLst>
              <a:ext uri="{FF2B5EF4-FFF2-40B4-BE49-F238E27FC236}">
                <a16:creationId xmlns:a16="http://schemas.microsoft.com/office/drawing/2014/main" id="{2FAE0EC3-E691-BD4A-552E-B403013797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427199" y="4925516"/>
            <a:ext cx="1716763" cy="1438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people sitting in a line in the woods&#10;&#10;AI-generated content may be incorrect.">
            <a:extLst>
              <a:ext uri="{FF2B5EF4-FFF2-40B4-BE49-F238E27FC236}">
                <a16:creationId xmlns:a16="http://schemas.microsoft.com/office/drawing/2014/main" id="{957EBD3A-641C-62F6-6387-FE5CB5B53D5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rot="10800000">
            <a:off x="770550" y="1799772"/>
            <a:ext cx="6615490" cy="4734498"/>
          </a:xfrm>
          <a:prstGeom prst="rect">
            <a:avLst/>
          </a:prstGeom>
        </p:spPr>
      </p:pic>
      <p:pic>
        <p:nvPicPr>
          <p:cNvPr id="6" name="Picture 5">
            <a:extLst>
              <a:ext uri="{FF2B5EF4-FFF2-40B4-BE49-F238E27FC236}">
                <a16:creationId xmlns:a16="http://schemas.microsoft.com/office/drawing/2014/main" id="{82D46B25-6829-72B8-74D2-F9DB8373164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624" y="2432601"/>
            <a:ext cx="2419229" cy="2143987"/>
          </a:xfrm>
          <a:prstGeom prst="rect">
            <a:avLst/>
          </a:prstGeom>
        </p:spPr>
      </p:pic>
    </p:spTree>
    <p:extLst>
      <p:ext uri="{BB962C8B-B14F-4D97-AF65-F5344CB8AC3E}">
        <p14:creationId xmlns:p14="http://schemas.microsoft.com/office/powerpoint/2010/main" val="2099564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81924A-ADF5-851F-B273-1A2E117C0D9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2579A1B-EB1E-9F79-B459-C48BA9C22686}"/>
              </a:ext>
            </a:extLst>
          </p:cNvPr>
          <p:cNvSpPr>
            <a:spLocks noGrp="1"/>
          </p:cNvSpPr>
          <p:nvPr>
            <p:ph type="title"/>
          </p:nvPr>
        </p:nvSpPr>
        <p:spPr>
          <a:xfrm>
            <a:off x="426860" y="180920"/>
            <a:ext cx="10065563" cy="778075"/>
          </a:xfrm>
        </p:spPr>
        <p:txBody>
          <a:bodyPr>
            <a:noAutofit/>
          </a:bodyPr>
          <a:lstStyle/>
          <a:p>
            <a:r>
              <a:rPr lang="en-US" sz="3200">
                <a:solidFill>
                  <a:schemeClr val="accent5"/>
                </a:solidFill>
                <a:latin typeface="Roboto" panose="02000000000000000000" pitchFamily="2" charset="0"/>
                <a:ea typeface="Roboto" panose="02000000000000000000" pitchFamily="2" charset="0"/>
                <a:cs typeface="Roboto" panose="02000000000000000000" pitchFamily="2" charset="0"/>
              </a:rPr>
              <a:t>Mount Mansfield &amp; UVM’s Summit to Shore Project</a:t>
            </a:r>
          </a:p>
        </p:txBody>
      </p:sp>
      <p:pic>
        <p:nvPicPr>
          <p:cNvPr id="2" name="Picture 1">
            <a:extLst>
              <a:ext uri="{FF2B5EF4-FFF2-40B4-BE49-F238E27FC236}">
                <a16:creationId xmlns:a16="http://schemas.microsoft.com/office/drawing/2014/main" id="{BB8A856C-6C95-0BCB-4FC6-20BC5BEE744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900284" y="5093998"/>
            <a:ext cx="1629043" cy="1629043"/>
          </a:xfrm>
          <a:prstGeom prst="flowChartConnector">
            <a:avLst/>
          </a:prstGeom>
          <a:ln w="38100">
            <a:solidFill>
              <a:srgbClr val="FFC400"/>
            </a:solidFill>
          </a:ln>
        </p:spPr>
      </p:pic>
      <p:pic>
        <p:nvPicPr>
          <p:cNvPr id="12" name="Picture 11">
            <a:extLst>
              <a:ext uri="{FF2B5EF4-FFF2-40B4-BE49-F238E27FC236}">
                <a16:creationId xmlns:a16="http://schemas.microsoft.com/office/drawing/2014/main" id="{29689A45-3967-B1E3-5553-367929BDDA2F}"/>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90752" y="5072514"/>
            <a:ext cx="1529488" cy="1567626"/>
          </a:xfrm>
          <a:prstGeom prst="flowChartConnector">
            <a:avLst/>
          </a:prstGeom>
          <a:ln w="38100">
            <a:solidFill>
              <a:srgbClr val="FFC400"/>
            </a:solidFill>
          </a:ln>
        </p:spPr>
      </p:pic>
      <p:pic>
        <p:nvPicPr>
          <p:cNvPr id="13" name="Picture 12">
            <a:extLst>
              <a:ext uri="{FF2B5EF4-FFF2-40B4-BE49-F238E27FC236}">
                <a16:creationId xmlns:a16="http://schemas.microsoft.com/office/drawing/2014/main" id="{D416A0FE-82E8-6998-4327-F746876FAE7A}"/>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134003" y="3792200"/>
            <a:ext cx="1629044" cy="1629044"/>
          </a:xfrm>
          <a:prstGeom prst="flowChartConnector">
            <a:avLst/>
          </a:prstGeom>
          <a:ln w="38100">
            <a:solidFill>
              <a:srgbClr val="FFC400"/>
            </a:solidFill>
          </a:ln>
        </p:spPr>
      </p:pic>
      <p:sp>
        <p:nvSpPr>
          <p:cNvPr id="17" name="TextBox 16">
            <a:extLst>
              <a:ext uri="{FF2B5EF4-FFF2-40B4-BE49-F238E27FC236}">
                <a16:creationId xmlns:a16="http://schemas.microsoft.com/office/drawing/2014/main" id="{E8881DAE-7C1E-3A93-DE49-1A2FEA2D8037}"/>
              </a:ext>
            </a:extLst>
          </p:cNvPr>
          <p:cNvSpPr txBox="1"/>
          <p:nvPr/>
        </p:nvSpPr>
        <p:spPr>
          <a:xfrm>
            <a:off x="280810" y="775990"/>
            <a:ext cx="4821277" cy="3016210"/>
          </a:xfrm>
          <a:prstGeom prst="rect">
            <a:avLst/>
          </a:prstGeom>
          <a:noFill/>
        </p:spPr>
        <p:txBody>
          <a:bodyPr wrap="square">
            <a:spAutoFit/>
          </a:bodyPr>
          <a:lstStyle/>
          <a:p>
            <a:pPr marL="342900" indent="-342900">
              <a:buFont typeface="Arial" panose="020B0604020202020204" pitchFamily="34" charset="0"/>
              <a:buChar char="•"/>
            </a:pPr>
            <a:r>
              <a:rPr lang="en-US" sz="1900" b="1">
                <a:latin typeface="Century Gothic" panose="020B0502020202020204" pitchFamily="34" charset="0"/>
              </a:rPr>
              <a:t>Long-term observation: </a:t>
            </a:r>
            <a:r>
              <a:rPr lang="en-US" sz="1900">
                <a:latin typeface="Century Gothic" panose="020B0502020202020204" pitchFamily="34" charset="0"/>
              </a:rPr>
              <a:t>A weather and snow monitoring record dating back to the 1950s.</a:t>
            </a:r>
          </a:p>
          <a:p>
            <a:pPr marL="342900" indent="-342900">
              <a:buFont typeface="Arial" panose="020B0604020202020204" pitchFamily="34" charset="0"/>
              <a:buChar char="•"/>
            </a:pPr>
            <a:r>
              <a:rPr lang="en-US" sz="1900" b="1">
                <a:latin typeface="Century Gothic" panose="020B0502020202020204" pitchFamily="34" charset="0"/>
              </a:rPr>
              <a:t>Stream gauging: </a:t>
            </a:r>
            <a:r>
              <a:rPr lang="en-US" sz="1900">
                <a:latin typeface="Century Gothic" panose="020B0502020202020204" pitchFamily="34" charset="0"/>
              </a:rPr>
              <a:t>Hydrological record going back to 2000.</a:t>
            </a:r>
            <a:endParaRPr lang="en-US" sz="1900" b="1">
              <a:latin typeface="Century Gothic" panose="020B0502020202020204" pitchFamily="34" charset="0"/>
            </a:endParaRPr>
          </a:p>
          <a:p>
            <a:pPr marL="342900" indent="-342900">
              <a:buFont typeface="Arial" panose="020B0604020202020204" pitchFamily="34" charset="0"/>
              <a:buChar char="•"/>
            </a:pPr>
            <a:r>
              <a:rPr lang="en-US" sz="1900" b="1">
                <a:latin typeface="Century Gothic" panose="020B0502020202020204" pitchFamily="34" charset="0"/>
              </a:rPr>
              <a:t>Weather Stations</a:t>
            </a:r>
            <a:r>
              <a:rPr lang="en-US" sz="1900">
                <a:latin typeface="Century Gothic" panose="020B0502020202020204" pitchFamily="34" charset="0"/>
              </a:rPr>
              <a:t>: New weather stations along elevational gradients installed in 2022.</a:t>
            </a:r>
          </a:p>
          <a:p>
            <a:pPr marL="342900" indent="-342900">
              <a:buFont typeface="Arial" panose="020B0604020202020204" pitchFamily="34" charset="0"/>
              <a:buChar char="•"/>
            </a:pPr>
            <a:r>
              <a:rPr lang="en-US" sz="1900" b="1">
                <a:latin typeface="Century Gothic" panose="020B0502020202020204" pitchFamily="34" charset="0"/>
              </a:rPr>
              <a:t>Water Focus: </a:t>
            </a:r>
            <a:r>
              <a:rPr lang="en-US" sz="1900">
                <a:latin typeface="Century Gothic" panose="020B0502020202020204" pitchFamily="34" charset="0"/>
              </a:rPr>
              <a:t>Understanding snowmelt &amp; flood impacts.</a:t>
            </a:r>
          </a:p>
        </p:txBody>
      </p:sp>
      <p:pic>
        <p:nvPicPr>
          <p:cNvPr id="3" name="Picture 2" descr="A person standing in the snow&#10;&#10;AI-generated content may be incorrect.">
            <a:extLst>
              <a:ext uri="{FF2B5EF4-FFF2-40B4-BE49-F238E27FC236}">
                <a16:creationId xmlns:a16="http://schemas.microsoft.com/office/drawing/2014/main" id="{6FA5FFE7-7649-78B8-2AD5-76AB54A3253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96000" y="1067112"/>
            <a:ext cx="5421924" cy="3643923"/>
          </a:xfrm>
          <a:prstGeom prst="rect">
            <a:avLst/>
          </a:prstGeom>
          <a:ln w="28575">
            <a:solidFill>
              <a:srgbClr val="FFC400"/>
            </a:solidFill>
          </a:ln>
        </p:spPr>
      </p:pic>
    </p:spTree>
    <p:extLst>
      <p:ext uri="{BB962C8B-B14F-4D97-AF65-F5344CB8AC3E}">
        <p14:creationId xmlns:p14="http://schemas.microsoft.com/office/powerpoint/2010/main" val="2956403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rocky mountain landscape with clouds in the sky&#10;&#10;AI-generated content may be incorrect.">
            <a:extLst>
              <a:ext uri="{FF2B5EF4-FFF2-40B4-BE49-F238E27FC236}">
                <a16:creationId xmlns:a16="http://schemas.microsoft.com/office/drawing/2014/main" id="{0515C6E5-C0BE-B42F-95F0-6C1CD00FF82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t="-3812"/>
          <a:stretch>
            <a:fillRect/>
          </a:stretch>
        </p:blipFill>
        <p:spPr>
          <a:xfrm>
            <a:off x="-186906" y="-292608"/>
            <a:ext cx="12378906" cy="7872984"/>
          </a:xfrm>
          <a:prstGeom prst="rect">
            <a:avLst/>
          </a:prstGeom>
        </p:spPr>
      </p:pic>
      <p:pic>
        <p:nvPicPr>
          <p:cNvPr id="9" name="Picture 8" descr="Graphical user interface, application, PowerPoint&#10;&#10;Description automatically generated">
            <a:extLst>
              <a:ext uri="{FF2B5EF4-FFF2-40B4-BE49-F238E27FC236}">
                <a16:creationId xmlns:a16="http://schemas.microsoft.com/office/drawing/2014/main" id="{B632B031-A455-3544-5F9B-459C0C433C6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601475" y="4886222"/>
            <a:ext cx="4116913" cy="1891695"/>
          </a:xfrm>
          <a:prstGeom prst="rect">
            <a:avLst/>
          </a:prstGeom>
        </p:spPr>
      </p:pic>
      <p:sp>
        <p:nvSpPr>
          <p:cNvPr id="2" name="Title 1">
            <a:extLst>
              <a:ext uri="{FF2B5EF4-FFF2-40B4-BE49-F238E27FC236}">
                <a16:creationId xmlns:a16="http://schemas.microsoft.com/office/drawing/2014/main" id="{4787ACAB-2F2B-46C6-8C14-08D4F6FA38DC}"/>
              </a:ext>
            </a:extLst>
          </p:cNvPr>
          <p:cNvSpPr>
            <a:spLocks noGrp="1"/>
          </p:cNvSpPr>
          <p:nvPr>
            <p:ph type="title"/>
          </p:nvPr>
        </p:nvSpPr>
        <p:spPr>
          <a:xfrm>
            <a:off x="139118" y="546316"/>
            <a:ext cx="11070523" cy="752004"/>
          </a:xfrm>
        </p:spPr>
        <p:txBody>
          <a:bodyPr>
            <a:normAutofit/>
          </a:bodyPr>
          <a:lstStyle/>
          <a:p>
            <a:r>
              <a:rPr lang="en-US" sz="3200">
                <a:solidFill>
                  <a:schemeClr val="tx1"/>
                </a:solidFill>
                <a:latin typeface="Roboto" panose="02000000000000000000" pitchFamily="2" charset="0"/>
                <a:ea typeface="Roboto" panose="02000000000000000000" pitchFamily="2" charset="0"/>
                <a:cs typeface="Roboto" panose="02000000000000000000" pitchFamily="2" charset="0"/>
              </a:rPr>
              <a:t>Mount Washington Observatory</a:t>
            </a:r>
          </a:p>
        </p:txBody>
      </p:sp>
      <p:pic>
        <p:nvPicPr>
          <p:cNvPr id="3074" name="Picture 2" descr="Tag: Mount Washington Observatory – NBC Boston">
            <a:extLst>
              <a:ext uri="{FF2B5EF4-FFF2-40B4-BE49-F238E27FC236}">
                <a16:creationId xmlns:a16="http://schemas.microsoft.com/office/drawing/2014/main" id="{FCDBFA5A-E682-A0DB-5D53-A41C15CB082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57921" r="1504"/>
          <a:stretch/>
        </p:blipFill>
        <p:spPr bwMode="auto">
          <a:xfrm>
            <a:off x="166618" y="1405720"/>
            <a:ext cx="3183359" cy="441203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CB26C25-90DA-F866-9337-66DE0AA3A152}"/>
              </a:ext>
            </a:extLst>
          </p:cNvPr>
          <p:cNvSpPr txBox="1"/>
          <p:nvPr/>
        </p:nvSpPr>
        <p:spPr>
          <a:xfrm>
            <a:off x="234763" y="1405720"/>
            <a:ext cx="3047067"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cs typeface="Times New Roman" panose="02020603050405020304" pitchFamily="18" charset="0"/>
              </a:rPr>
              <a:t>Photo c</a:t>
            </a:r>
            <a:r>
              <a:rPr lang="en-US" sz="1200" b="0" i="0">
                <a:solidFill>
                  <a:schemeClr val="bg1"/>
                </a:solidFill>
                <a:effectLst/>
                <a:latin typeface="Times New Roman" panose="02020603050405020304" pitchFamily="18" charset="0"/>
                <a:cs typeface="Times New Roman" panose="02020603050405020304" pitchFamily="18" charset="0"/>
              </a:rPr>
              <a:t>redit: Mount Washington Observatory</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1F722B-1399-C410-75A8-5CF4E804C5A7}"/>
              </a:ext>
            </a:extLst>
          </p:cNvPr>
          <p:cNvSpPr txBox="1"/>
          <p:nvPr/>
        </p:nvSpPr>
        <p:spPr>
          <a:xfrm>
            <a:off x="3514571" y="1290914"/>
            <a:ext cx="6080978" cy="1846659"/>
          </a:xfrm>
          <a:prstGeom prst="rect">
            <a:avLst/>
          </a:prstGeom>
          <a:noFill/>
        </p:spPr>
        <p:txBody>
          <a:bodyPr wrap="square" rtlCol="0">
            <a:spAutoFit/>
          </a:bodyPr>
          <a:lstStyle/>
          <a:p>
            <a:pPr marL="342900" indent="-342900">
              <a:buFontTx/>
              <a:buChar char="-"/>
            </a:pPr>
            <a:r>
              <a:rPr lang="en-US" sz="1900" b="1">
                <a:latin typeface="Century Gothic" panose="020B0502020202020204" pitchFamily="34" charset="0"/>
                <a:cs typeface="Times New Roman" panose="02020603050405020304" pitchFamily="18" charset="0"/>
              </a:rPr>
              <a:t>Summit Observation: </a:t>
            </a:r>
            <a:r>
              <a:rPr lang="en-US" sz="1900">
                <a:latin typeface="Century Gothic" panose="020B0502020202020204" pitchFamily="34" charset="0"/>
                <a:cs typeface="Times New Roman" panose="02020603050405020304" pitchFamily="18" charset="0"/>
              </a:rPr>
              <a:t>A long-term record of manual weather observations has been collected on the summit since 1932.</a:t>
            </a:r>
          </a:p>
          <a:p>
            <a:pPr marL="342900" indent="-342900">
              <a:buFontTx/>
              <a:buChar char="-"/>
            </a:pPr>
            <a:r>
              <a:rPr lang="en-US" sz="1900" b="1">
                <a:latin typeface="Century Gothic" panose="020B0502020202020204" pitchFamily="34" charset="0"/>
                <a:cs typeface="Times New Roman" panose="02020603050405020304" pitchFamily="18" charset="0"/>
              </a:rPr>
              <a:t>Mount Washington Regional Mesonet: </a:t>
            </a:r>
            <a:r>
              <a:rPr lang="en-US" sz="1900">
                <a:latin typeface="Century Gothic" panose="020B0502020202020204" pitchFamily="34" charset="0"/>
                <a:cs typeface="Times New Roman" panose="02020603050405020304" pitchFamily="18" charset="0"/>
              </a:rPr>
              <a:t>A network of remote stations collects continuous weather data throughout the White Mountains.</a:t>
            </a:r>
            <a:endParaRPr lang="en-US" sz="1900">
              <a:latin typeface="Times New Roman" panose="02020603050405020304" pitchFamily="18" charset="0"/>
              <a:cs typeface="Times New Roman" panose="02020603050405020304" pitchFamily="18" charset="0"/>
            </a:endParaRPr>
          </a:p>
        </p:txBody>
      </p:sp>
      <p:pic>
        <p:nvPicPr>
          <p:cNvPr id="5" name="Picture 4" descr="Map&#10;&#10;Description automatically generated">
            <a:extLst>
              <a:ext uri="{FF2B5EF4-FFF2-40B4-BE49-F238E27FC236}">
                <a16:creationId xmlns:a16="http://schemas.microsoft.com/office/drawing/2014/main" id="{345B5709-2B18-ADD3-6AA6-B01AAC067A2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03501" y="4131158"/>
            <a:ext cx="3605405" cy="2785994"/>
          </a:xfrm>
          <a:prstGeom prst="rect">
            <a:avLst/>
          </a:prstGeom>
        </p:spPr>
      </p:pic>
      <p:sp>
        <p:nvSpPr>
          <p:cNvPr id="7" name="TextBox 6">
            <a:extLst>
              <a:ext uri="{FF2B5EF4-FFF2-40B4-BE49-F238E27FC236}">
                <a16:creationId xmlns:a16="http://schemas.microsoft.com/office/drawing/2014/main" id="{1AF915F3-F09A-1917-987C-F135CB9730E7}"/>
              </a:ext>
            </a:extLst>
          </p:cNvPr>
          <p:cNvSpPr txBox="1"/>
          <p:nvPr/>
        </p:nvSpPr>
        <p:spPr>
          <a:xfrm>
            <a:off x="7981457" y="4592428"/>
            <a:ext cx="3228184" cy="276999"/>
          </a:xfrm>
          <a:prstGeom prst="rect">
            <a:avLst/>
          </a:prstGeom>
          <a:noFill/>
        </p:spPr>
        <p:txBody>
          <a:bodyPr wrap="square">
            <a:spAutoFit/>
          </a:bodyPr>
          <a:lstStyle/>
          <a:p>
            <a:pPr algn="ctr"/>
            <a:r>
              <a:rPr lang="en-US" sz="1200">
                <a:solidFill>
                  <a:schemeClr val="bg1"/>
                </a:solidFill>
                <a:latin typeface="Times New Roman" panose="02020603050405020304" pitchFamily="18" charset="0"/>
                <a:cs typeface="Times New Roman" panose="02020603050405020304" pitchFamily="18" charset="0"/>
              </a:rPr>
              <a:t>Figure Credits</a:t>
            </a:r>
            <a:r>
              <a:rPr lang="en-US" sz="1200" b="0" i="0">
                <a:solidFill>
                  <a:schemeClr val="bg1"/>
                </a:solidFill>
                <a:effectLst/>
                <a:latin typeface="Times New Roman" panose="02020603050405020304" pitchFamily="18" charset="0"/>
                <a:cs typeface="Times New Roman" panose="02020603050405020304" pitchFamily="18" charset="0"/>
              </a:rPr>
              <a:t>: Mount Washington Observatory</a:t>
            </a:r>
            <a:endParaRPr lang="en-US" sz="1200">
              <a:solidFill>
                <a:schemeClr val="bg1"/>
              </a:solidFill>
              <a:latin typeface="Times New Roman" panose="02020603050405020304" pitchFamily="18" charset="0"/>
              <a:cs typeface="Times New Roman" panose="02020603050405020304" pitchFamily="18" charset="0"/>
            </a:endParaRPr>
          </a:p>
        </p:txBody>
      </p:sp>
      <p:pic>
        <p:nvPicPr>
          <p:cNvPr id="10" name="Picture 9" descr="Graphical user interface, application, PowerPoint&#10;&#10;Description automatically generated">
            <a:extLst>
              <a:ext uri="{FF2B5EF4-FFF2-40B4-BE49-F238E27FC236}">
                <a16:creationId xmlns:a16="http://schemas.microsoft.com/office/drawing/2014/main" id="{F68DC0CF-5A5E-6DD1-0646-BED3DD69B982}"/>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9595549" y="1682719"/>
            <a:ext cx="2122839" cy="2927350"/>
          </a:xfrm>
          <a:prstGeom prst="rect">
            <a:avLst/>
          </a:prstGeom>
        </p:spPr>
      </p:pic>
    </p:spTree>
    <p:extLst>
      <p:ext uri="{BB962C8B-B14F-4D97-AF65-F5344CB8AC3E}">
        <p14:creationId xmlns:p14="http://schemas.microsoft.com/office/powerpoint/2010/main" val="3381448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view of a river through a valley&#10;&#10;AI-generated content may be incorrect.">
            <a:extLst>
              <a:ext uri="{FF2B5EF4-FFF2-40B4-BE49-F238E27FC236}">
                <a16:creationId xmlns:a16="http://schemas.microsoft.com/office/drawing/2014/main" id="{E6316415-58A8-F0D2-6D9F-0EB117D07FA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EE19DEDB-6BF3-A121-6A3F-3B5DB7B9C39B}"/>
              </a:ext>
            </a:extLst>
          </p:cNvPr>
          <p:cNvSpPr/>
          <p:nvPr/>
        </p:nvSpPr>
        <p:spPr>
          <a:xfrm>
            <a:off x="4340994" y="4148487"/>
            <a:ext cx="7523746" cy="2165685"/>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87ACAB-2F2B-46C6-8C14-08D4F6FA38DC}"/>
              </a:ext>
            </a:extLst>
          </p:cNvPr>
          <p:cNvSpPr>
            <a:spLocks noGrp="1"/>
          </p:cNvSpPr>
          <p:nvPr>
            <p:ph type="title"/>
          </p:nvPr>
        </p:nvSpPr>
        <p:spPr>
          <a:xfrm>
            <a:off x="560738" y="245102"/>
            <a:ext cx="11070523" cy="998482"/>
          </a:xfrm>
        </p:spPr>
        <p:txBody>
          <a:bodyPr>
            <a:noAutofit/>
          </a:bodyPr>
          <a:lstStyle/>
          <a:p>
            <a:r>
              <a:rPr lang="en-US" sz="3200">
                <a:solidFill>
                  <a:schemeClr val="tx1"/>
                </a:solidFill>
                <a:latin typeface="Roboto" panose="02000000000000000000" pitchFamily="2" charset="0"/>
                <a:ea typeface="Roboto" panose="02000000000000000000" pitchFamily="2" charset="0"/>
                <a:cs typeface="Roboto" panose="02000000000000000000" pitchFamily="2" charset="0"/>
              </a:rPr>
              <a:t>Atmospheric Sciences Research Center: </a:t>
            </a:r>
            <a:br>
              <a:rPr lang="en-US" sz="3200">
                <a:solidFill>
                  <a:schemeClr val="tx1"/>
                </a:solidFill>
                <a:latin typeface="Roboto" panose="02000000000000000000" pitchFamily="2" charset="0"/>
                <a:ea typeface="Roboto" panose="02000000000000000000" pitchFamily="2" charset="0"/>
                <a:cs typeface="Roboto" panose="02000000000000000000" pitchFamily="2" charset="0"/>
              </a:rPr>
            </a:br>
            <a:r>
              <a:rPr lang="en-US" sz="3200">
                <a:solidFill>
                  <a:schemeClr val="tx1"/>
                </a:solidFill>
                <a:latin typeface="Roboto" panose="02000000000000000000" pitchFamily="2" charset="0"/>
                <a:ea typeface="Roboto" panose="02000000000000000000" pitchFamily="2" charset="0"/>
                <a:cs typeface="Roboto" panose="02000000000000000000" pitchFamily="2" charset="0"/>
              </a:rPr>
              <a:t>Whiteface Mountain in New York</a:t>
            </a:r>
          </a:p>
        </p:txBody>
      </p:sp>
      <p:pic>
        <p:nvPicPr>
          <p:cNvPr id="4" name="Picture 3" descr="A picture containing sky, outdoor, nature, mountain&#10;&#10;Description automatically generated">
            <a:extLst>
              <a:ext uri="{FF2B5EF4-FFF2-40B4-BE49-F238E27FC236}">
                <a16:creationId xmlns:a16="http://schemas.microsoft.com/office/drawing/2014/main" id="{B9D748C9-95DB-9F4E-A64C-E40AEC6089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4975" y="1900726"/>
            <a:ext cx="3271045" cy="4413446"/>
          </a:xfrm>
          <a:prstGeom prst="rect">
            <a:avLst/>
          </a:prstGeom>
          <a:ln w="38100">
            <a:solidFill>
              <a:schemeClr val="tx1"/>
            </a:solidFill>
          </a:ln>
        </p:spPr>
      </p:pic>
      <p:sp>
        <p:nvSpPr>
          <p:cNvPr id="6" name="TextBox 5">
            <a:extLst>
              <a:ext uri="{FF2B5EF4-FFF2-40B4-BE49-F238E27FC236}">
                <a16:creationId xmlns:a16="http://schemas.microsoft.com/office/drawing/2014/main" id="{A71DD254-33CD-9B20-D46D-40CD8327764D}"/>
              </a:ext>
            </a:extLst>
          </p:cNvPr>
          <p:cNvSpPr txBox="1"/>
          <p:nvPr/>
        </p:nvSpPr>
        <p:spPr>
          <a:xfrm>
            <a:off x="446713" y="5971194"/>
            <a:ext cx="1838738" cy="277177"/>
          </a:xfrm>
          <a:prstGeom prst="rect">
            <a:avLst/>
          </a:prstGeom>
          <a:noFill/>
        </p:spPr>
        <p:txBody>
          <a:bodyPr wrap="square">
            <a:spAutoFit/>
          </a:bodyPr>
          <a:lstStyle/>
          <a:p>
            <a:pPr algn="ctr"/>
            <a:r>
              <a:rPr lang="en-US" sz="1200">
                <a:solidFill>
                  <a:schemeClr val="bg1"/>
                </a:solidFill>
                <a:latin typeface="Times New Roman" panose="02020603050405020304" pitchFamily="18" charset="0"/>
                <a:cs typeface="Times New Roman" panose="02020603050405020304" pitchFamily="18" charset="0"/>
              </a:rPr>
              <a:t>Photo c</a:t>
            </a:r>
            <a:r>
              <a:rPr lang="en-US" sz="1200" b="0" i="0">
                <a:solidFill>
                  <a:schemeClr val="bg1"/>
                </a:solidFill>
                <a:effectLst/>
                <a:latin typeface="Times New Roman" panose="02020603050405020304" pitchFamily="18" charset="0"/>
                <a:cs typeface="Times New Roman" panose="02020603050405020304" pitchFamily="18" charset="0"/>
              </a:rPr>
              <a:t>redit: Brad Crosby</a:t>
            </a:r>
            <a:endParaRPr lang="en-US" sz="120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6EA1865-B1FA-2315-F090-8B383B68A686}"/>
              </a:ext>
            </a:extLst>
          </p:cNvPr>
          <p:cNvSpPr txBox="1"/>
          <p:nvPr/>
        </p:nvSpPr>
        <p:spPr>
          <a:xfrm>
            <a:off x="4340994" y="4175125"/>
            <a:ext cx="7544696" cy="2139047"/>
          </a:xfrm>
          <a:prstGeom prst="rect">
            <a:avLst/>
          </a:prstGeom>
          <a:noFill/>
        </p:spPr>
        <p:txBody>
          <a:bodyPr wrap="square">
            <a:spAutoFit/>
          </a:bodyPr>
          <a:lstStyle/>
          <a:p>
            <a:pPr marL="342900" indent="-342900">
              <a:buFont typeface="Arial" panose="020B0604020202020204" pitchFamily="34" charset="0"/>
              <a:buChar char="•"/>
            </a:pPr>
            <a:r>
              <a:rPr lang="en-US" sz="1900" b="1">
                <a:latin typeface="Century Gothic" panose="020B0502020202020204" pitchFamily="34" charset="0"/>
              </a:rPr>
              <a:t>Summit Observation: </a:t>
            </a:r>
            <a:r>
              <a:rPr lang="en-US" sz="1900">
                <a:latin typeface="Century Gothic" panose="020B0502020202020204" pitchFamily="34" charset="0"/>
              </a:rPr>
              <a:t>Long-term meteorological data since the 1930s.</a:t>
            </a:r>
          </a:p>
          <a:p>
            <a:pPr marL="342900" indent="-342900">
              <a:buFont typeface="Arial" panose="020B0604020202020204" pitchFamily="34" charset="0"/>
              <a:buChar char="•"/>
            </a:pPr>
            <a:r>
              <a:rPr lang="en-US" sz="1900" b="1">
                <a:latin typeface="Century Gothic" panose="020B0502020202020204" pitchFamily="34" charset="0"/>
              </a:rPr>
              <a:t>Weather Monitoring</a:t>
            </a:r>
            <a:r>
              <a:rPr lang="en-US" sz="1900">
                <a:latin typeface="Century Gothic" panose="020B0502020202020204" pitchFamily="34" charset="0"/>
              </a:rPr>
              <a:t>: Measures a wide range of atmospheric conditions, including temperature, wind, and cloud chemistry, vital for climate and air quality research.</a:t>
            </a:r>
          </a:p>
          <a:p>
            <a:pPr marL="342900" indent="-342900">
              <a:buFont typeface="Arial" panose="020B0604020202020204" pitchFamily="34" charset="0"/>
              <a:buChar char="•"/>
            </a:pPr>
            <a:r>
              <a:rPr lang="en-US" sz="1900" b="1">
                <a:latin typeface="Century Gothic" panose="020B0502020202020204" pitchFamily="34" charset="0"/>
              </a:rPr>
              <a:t>Hydrological Monitoring: </a:t>
            </a:r>
            <a:r>
              <a:rPr lang="en-US" sz="1900">
                <a:latin typeface="Century Gothic" panose="020B0502020202020204" pitchFamily="34" charset="0"/>
              </a:rPr>
              <a:t>Stream flow, precipitation, and snow observation at the base.</a:t>
            </a:r>
          </a:p>
        </p:txBody>
      </p:sp>
      <p:pic>
        <p:nvPicPr>
          <p:cNvPr id="3" name="Picture 2">
            <a:extLst>
              <a:ext uri="{FF2B5EF4-FFF2-40B4-BE49-F238E27FC236}">
                <a16:creationId xmlns:a16="http://schemas.microsoft.com/office/drawing/2014/main" id="{2E65E22D-CF80-BCEA-C16F-7C53A200DB4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10256647" y="1546900"/>
            <a:ext cx="1629043" cy="1629043"/>
          </a:xfrm>
          <a:prstGeom prst="flowChartConnector">
            <a:avLst/>
          </a:prstGeom>
          <a:ln w="38100">
            <a:solidFill>
              <a:srgbClr val="FFC400"/>
            </a:solidFill>
          </a:ln>
        </p:spPr>
      </p:pic>
      <p:pic>
        <p:nvPicPr>
          <p:cNvPr id="5" name="Picture 4">
            <a:extLst>
              <a:ext uri="{FF2B5EF4-FFF2-40B4-BE49-F238E27FC236}">
                <a16:creationId xmlns:a16="http://schemas.microsoft.com/office/drawing/2014/main" id="{05918A01-58C8-00E1-890F-48D7A294D74D}"/>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490366" y="245102"/>
            <a:ext cx="1629044" cy="1629044"/>
          </a:xfrm>
          <a:prstGeom prst="flowChartConnector">
            <a:avLst/>
          </a:prstGeom>
          <a:ln w="38100">
            <a:solidFill>
              <a:srgbClr val="FFC400"/>
            </a:solidFill>
          </a:ln>
        </p:spPr>
      </p:pic>
    </p:spTree>
    <p:extLst>
      <p:ext uri="{BB962C8B-B14F-4D97-AF65-F5344CB8AC3E}">
        <p14:creationId xmlns:p14="http://schemas.microsoft.com/office/powerpoint/2010/main" val="147195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2BF86-6C36-BE0F-FA95-C9327150B3F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A3CDEDC-FF18-77C9-9B25-0D57E76E8B0D}"/>
              </a:ext>
            </a:extLst>
          </p:cNvPr>
          <p:cNvSpPr>
            <a:spLocks noGrp="1"/>
          </p:cNvSpPr>
          <p:nvPr>
            <p:ph type="title"/>
          </p:nvPr>
        </p:nvSpPr>
        <p:spPr>
          <a:xfrm>
            <a:off x="620429" y="503628"/>
            <a:ext cx="10900474" cy="778075"/>
          </a:xfrm>
        </p:spPr>
        <p:txBody>
          <a:bodyPr>
            <a:normAutofit fontScale="90000"/>
          </a:bodyPr>
          <a:lstStyle/>
          <a:p>
            <a:r>
              <a:rPr lang="en-US">
                <a:latin typeface="Roboto" panose="02000000000000000000" pitchFamily="2" charset="0"/>
                <a:ea typeface="Roboto" panose="02000000000000000000" pitchFamily="2" charset="0"/>
                <a:cs typeface="Roboto" panose="02000000000000000000" pitchFamily="2" charset="0"/>
              </a:rPr>
              <a:t>Primary objectives differ among networks </a:t>
            </a:r>
            <a:br>
              <a:rPr lang="en-US">
                <a:latin typeface="Roboto" panose="02000000000000000000" pitchFamily="2" charset="0"/>
                <a:ea typeface="Roboto" panose="02000000000000000000" pitchFamily="2" charset="0"/>
                <a:cs typeface="Roboto" panose="02000000000000000000" pitchFamily="2" charset="0"/>
              </a:rPr>
            </a:br>
            <a:r>
              <a:rPr lang="en-US">
                <a:latin typeface="Roboto" panose="02000000000000000000" pitchFamily="2" charset="0"/>
                <a:ea typeface="Roboto" panose="02000000000000000000" pitchFamily="2" charset="0"/>
                <a:cs typeface="Roboto" panose="02000000000000000000" pitchFamily="2" charset="0"/>
              </a:rPr>
              <a:t>for observation along elevational gradients</a:t>
            </a:r>
          </a:p>
        </p:txBody>
      </p:sp>
      <p:pic>
        <p:nvPicPr>
          <p:cNvPr id="7" name="Picture 6" descr="A white box on a pole with trees in the background&#10;&#10;Description automatically generated">
            <a:extLst>
              <a:ext uri="{FF2B5EF4-FFF2-40B4-BE49-F238E27FC236}">
                <a16:creationId xmlns:a16="http://schemas.microsoft.com/office/drawing/2014/main" id="{70A95F90-6440-005F-B044-CB9CAA7968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612456" y="1704452"/>
            <a:ext cx="4355805" cy="4263730"/>
          </a:xfrm>
          <a:prstGeom prst="rect">
            <a:avLst/>
          </a:prstGeom>
        </p:spPr>
      </p:pic>
      <p:pic>
        <p:nvPicPr>
          <p:cNvPr id="8" name="Picture 7" descr="A plane flying over a cliff&#10;&#10;Description automatically generated">
            <a:extLst>
              <a:ext uri="{FF2B5EF4-FFF2-40B4-BE49-F238E27FC236}">
                <a16:creationId xmlns:a16="http://schemas.microsoft.com/office/drawing/2014/main" id="{468EB54B-D160-2261-AFDF-D354091E6DF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415"/>
          <a:stretch/>
        </p:blipFill>
        <p:spPr>
          <a:xfrm rot="10800000">
            <a:off x="3955583" y="1704452"/>
            <a:ext cx="3886853" cy="4358621"/>
          </a:xfrm>
          <a:prstGeom prst="rect">
            <a:avLst/>
          </a:prstGeom>
        </p:spPr>
      </p:pic>
      <p:sp>
        <p:nvSpPr>
          <p:cNvPr id="9" name="Content Placeholder 2">
            <a:extLst>
              <a:ext uri="{FF2B5EF4-FFF2-40B4-BE49-F238E27FC236}">
                <a16:creationId xmlns:a16="http://schemas.microsoft.com/office/drawing/2014/main" id="{1CE2E3DD-1F25-4070-F8B7-CA0E44E54561}"/>
              </a:ext>
            </a:extLst>
          </p:cNvPr>
          <p:cNvSpPr txBox="1">
            <a:spLocks/>
          </p:cNvSpPr>
          <p:nvPr/>
        </p:nvSpPr>
        <p:spPr>
          <a:xfrm>
            <a:off x="4160080" y="5968182"/>
            <a:ext cx="7502844" cy="50243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Aft>
                <a:spcPts val="1200"/>
              </a:spcAft>
              <a:buNone/>
            </a:pPr>
            <a:r>
              <a:rPr lang="en-US" sz="2100" b="1">
                <a:solidFill>
                  <a:schemeClr val="bg1"/>
                </a:solidFill>
                <a:latin typeface="Franklin Gothic Medium" panose="020B0603020102020204" pitchFamily="34" charset="0"/>
              </a:rPr>
              <a:t>Focus on Weather                          Focus on Hydrology/Snow</a:t>
            </a:r>
          </a:p>
          <a:p>
            <a:pPr marL="457200" lvl="1" indent="0">
              <a:spcAft>
                <a:spcPts val="1200"/>
              </a:spcAft>
              <a:buNone/>
            </a:pPr>
            <a:r>
              <a:rPr lang="en-US" sz="2800">
                <a:solidFill>
                  <a:srgbClr val="000000"/>
                </a:solidFill>
                <a:effectLst/>
                <a:latin typeface="Arial" panose="020B0604020202020204" pitchFamily="34" charset="0"/>
                <a:ea typeface="Times New Roman" panose="02020603050405020304" pitchFamily="18" charset="0"/>
              </a:rPr>
              <a:t> </a:t>
            </a:r>
            <a:endParaRPr lang="en-US" sz="2800" b="1">
              <a:solidFill>
                <a:srgbClr val="003854"/>
              </a:solidFill>
              <a:latin typeface="Franklin Gothic Medium" panose="020B0603020102020204" pitchFamily="34" charset="0"/>
            </a:endParaRPr>
          </a:p>
          <a:p>
            <a:pPr lvl="1">
              <a:spcAft>
                <a:spcPts val="1200"/>
              </a:spcAft>
            </a:pPr>
            <a:endParaRPr lang="en-US" sz="2100">
              <a:solidFill>
                <a:srgbClr val="003854"/>
              </a:solidFill>
              <a:latin typeface="Franklin Gothic Medium" panose="020B0603020102020204" pitchFamily="34" charset="0"/>
            </a:endParaRPr>
          </a:p>
        </p:txBody>
      </p:sp>
      <p:sp>
        <p:nvSpPr>
          <p:cNvPr id="10" name="Content Placeholder 2">
            <a:extLst>
              <a:ext uri="{FF2B5EF4-FFF2-40B4-BE49-F238E27FC236}">
                <a16:creationId xmlns:a16="http://schemas.microsoft.com/office/drawing/2014/main" id="{6AD66816-95E8-177B-CC37-F3BBA6E7EF6A}"/>
              </a:ext>
            </a:extLst>
          </p:cNvPr>
          <p:cNvSpPr txBox="1">
            <a:spLocks/>
          </p:cNvSpPr>
          <p:nvPr/>
        </p:nvSpPr>
        <p:spPr>
          <a:xfrm>
            <a:off x="7856737" y="1743881"/>
            <a:ext cx="3861805" cy="6097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a:latin typeface="Franklin Gothic Medium"/>
              </a:rPr>
              <a:t>Photo Credit: Anna Grunes</a:t>
            </a:r>
          </a:p>
        </p:txBody>
      </p:sp>
      <p:sp>
        <p:nvSpPr>
          <p:cNvPr id="11" name="Content Placeholder 2">
            <a:extLst>
              <a:ext uri="{FF2B5EF4-FFF2-40B4-BE49-F238E27FC236}">
                <a16:creationId xmlns:a16="http://schemas.microsoft.com/office/drawing/2014/main" id="{FF6E79CD-48E5-70A9-BFB8-96E17F2F8BC2}"/>
              </a:ext>
            </a:extLst>
          </p:cNvPr>
          <p:cNvSpPr txBox="1">
            <a:spLocks/>
          </p:cNvSpPr>
          <p:nvPr/>
        </p:nvSpPr>
        <p:spPr>
          <a:xfrm>
            <a:off x="223739" y="1961791"/>
            <a:ext cx="5086230" cy="20641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00">
                <a:solidFill>
                  <a:schemeClr val="bg1"/>
                </a:solidFill>
                <a:latin typeface="Franklin Gothic Medium" panose="020B0603020102020204" pitchFamily="34" charset="0"/>
              </a:rPr>
              <a:t>Weather Forecasting</a:t>
            </a:r>
          </a:p>
          <a:p>
            <a:r>
              <a:rPr lang="en-US" sz="2500">
                <a:solidFill>
                  <a:schemeClr val="bg1"/>
                </a:solidFill>
                <a:latin typeface="Franklin Gothic Medium" panose="020B0603020102020204" pitchFamily="34" charset="0"/>
              </a:rPr>
              <a:t>Climate Observation</a:t>
            </a:r>
          </a:p>
          <a:p>
            <a:r>
              <a:rPr lang="en-US" sz="2500">
                <a:solidFill>
                  <a:schemeClr val="bg1"/>
                </a:solidFill>
                <a:latin typeface="Franklin Gothic Medium" panose="020B0603020102020204" pitchFamily="34" charset="0"/>
              </a:rPr>
              <a:t>Hydrological Monitoring</a:t>
            </a:r>
          </a:p>
          <a:p>
            <a:pPr marL="457200" lvl="1" indent="0">
              <a:spcAft>
                <a:spcPts val="1200"/>
              </a:spcAft>
              <a:buNone/>
            </a:pPr>
            <a:endParaRPr lang="en-US" sz="2100" b="1">
              <a:solidFill>
                <a:srgbClr val="003854"/>
              </a:solidFill>
              <a:latin typeface="Franklin Gothic Medium" panose="020B0603020102020204" pitchFamily="34" charset="0"/>
            </a:endParaRPr>
          </a:p>
          <a:p>
            <a:pPr marL="457200" lvl="1" indent="0">
              <a:spcAft>
                <a:spcPts val="1200"/>
              </a:spcAft>
              <a:buNone/>
            </a:pPr>
            <a:endParaRPr lang="en-US" sz="2100" b="1">
              <a:solidFill>
                <a:srgbClr val="003854"/>
              </a:solidFill>
              <a:latin typeface="Franklin Gothic Medium" panose="020B0603020102020204" pitchFamily="34" charset="0"/>
            </a:endParaRPr>
          </a:p>
          <a:p>
            <a:pPr lvl="1">
              <a:spcAft>
                <a:spcPts val="1200"/>
              </a:spcAft>
            </a:pPr>
            <a:endParaRPr lang="en-US" sz="2100">
              <a:solidFill>
                <a:srgbClr val="003854"/>
              </a:solidFill>
              <a:latin typeface="Franklin Gothic Medium" panose="020B0603020102020204" pitchFamily="34" charset="0"/>
            </a:endParaRPr>
          </a:p>
        </p:txBody>
      </p:sp>
    </p:spTree>
    <p:extLst>
      <p:ext uri="{BB962C8B-B14F-4D97-AF65-F5344CB8AC3E}">
        <p14:creationId xmlns:p14="http://schemas.microsoft.com/office/powerpoint/2010/main" val="355042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6B6E5-99D8-08F5-288C-CCE0D87384C4}"/>
            </a:ext>
          </a:extLst>
        </p:cNvPr>
        <p:cNvGrpSpPr/>
        <p:nvPr/>
      </p:nvGrpSpPr>
      <p:grpSpPr>
        <a:xfrm>
          <a:off x="0" y="0"/>
          <a:ext cx="0" cy="0"/>
          <a:chOff x="0" y="0"/>
          <a:chExt cx="0" cy="0"/>
        </a:xfrm>
      </p:grpSpPr>
      <p:pic>
        <p:nvPicPr>
          <p:cNvPr id="51" name="Picture 50">
            <a:extLst>
              <a:ext uri="{FF2B5EF4-FFF2-40B4-BE49-F238E27FC236}">
                <a16:creationId xmlns:a16="http://schemas.microsoft.com/office/drawing/2014/main" id="{8B4FCD89-8754-160C-B378-701768B68F2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513945" y="348706"/>
            <a:ext cx="4355021" cy="1618469"/>
          </a:xfrm>
          <a:prstGeom prst="rect">
            <a:avLst/>
          </a:prstGeom>
        </p:spPr>
      </p:pic>
      <p:sp>
        <p:nvSpPr>
          <p:cNvPr id="54" name="Rectangle 53">
            <a:extLst>
              <a:ext uri="{FF2B5EF4-FFF2-40B4-BE49-F238E27FC236}">
                <a16:creationId xmlns:a16="http://schemas.microsoft.com/office/drawing/2014/main" id="{163E5DDF-BB6C-39B5-A53A-1C596AF3952E}"/>
              </a:ext>
            </a:extLst>
          </p:cNvPr>
          <p:cNvSpPr>
            <a:spLocks noGrp="1" noRot="1" noMove="1" noResize="1" noEditPoints="1" noAdjustHandles="1" noChangeArrowheads="1" noChangeShapeType="1"/>
          </p:cNvSpPr>
          <p:nvPr/>
        </p:nvSpPr>
        <p:spPr>
          <a:xfrm>
            <a:off x="406446" y="348706"/>
            <a:ext cx="1701754" cy="10863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5" name="Title 4">
            <a:extLst>
              <a:ext uri="{FF2B5EF4-FFF2-40B4-BE49-F238E27FC236}">
                <a16:creationId xmlns:a16="http://schemas.microsoft.com/office/drawing/2014/main" id="{B72F3F09-6EFC-B7F9-169F-4822CAE0EE78}"/>
              </a:ext>
            </a:extLst>
          </p:cNvPr>
          <p:cNvSpPr>
            <a:spLocks noGrp="1"/>
          </p:cNvSpPr>
          <p:nvPr>
            <p:ph type="title"/>
          </p:nvPr>
        </p:nvSpPr>
        <p:spPr>
          <a:xfrm>
            <a:off x="137309" y="243312"/>
            <a:ext cx="6732721" cy="1168194"/>
          </a:xfrm>
        </p:spPr>
        <p:txBody>
          <a:bodyPr>
            <a:noAutofit/>
          </a:bodyPr>
          <a:lstStyle/>
          <a:p>
            <a:pPr algn="ctr"/>
            <a:r>
              <a:rPr lang="en-US" sz="3200" dirty="0">
                <a:latin typeface="Roboto" panose="02000000000000000000" pitchFamily="2" charset="0"/>
                <a:ea typeface="Roboto" panose="02000000000000000000" pitchFamily="2" charset="0"/>
                <a:cs typeface="Roboto" panose="02000000000000000000" pitchFamily="2" charset="0"/>
              </a:rPr>
              <a:t>Data Driven Regional Resilience</a:t>
            </a:r>
          </a:p>
        </p:txBody>
      </p:sp>
      <p:sp>
        <p:nvSpPr>
          <p:cNvPr id="56" name="TextBox 55">
            <a:extLst>
              <a:ext uri="{FF2B5EF4-FFF2-40B4-BE49-F238E27FC236}">
                <a16:creationId xmlns:a16="http://schemas.microsoft.com/office/drawing/2014/main" id="{DF7FBDBE-96E6-B4EE-6EC8-C304C41AFD2F}"/>
              </a:ext>
            </a:extLst>
          </p:cNvPr>
          <p:cNvSpPr txBox="1"/>
          <p:nvPr/>
        </p:nvSpPr>
        <p:spPr>
          <a:xfrm>
            <a:off x="149543" y="1174024"/>
            <a:ext cx="7510520" cy="2431435"/>
          </a:xfrm>
          <a:prstGeom prst="rect">
            <a:avLst/>
          </a:prstGeom>
          <a:noFill/>
        </p:spPr>
        <p:txBody>
          <a:bodyPr wrap="square">
            <a:spAutoFit/>
          </a:bodyPr>
          <a:lstStyle/>
          <a:p>
            <a:pPr marL="342900" indent="-342900">
              <a:buFont typeface="Arial" panose="020B0604020202020204" pitchFamily="34" charset="0"/>
              <a:buChar char="•"/>
            </a:pPr>
            <a:r>
              <a:rPr lang="en-US" sz="1900" b="1" dirty="0">
                <a:latin typeface="Century Gothic" panose="020B0502020202020204" pitchFamily="34" charset="0"/>
              </a:rPr>
              <a:t>Standardize Data: </a:t>
            </a:r>
            <a:r>
              <a:rPr lang="en-US" sz="1900" dirty="0">
                <a:latin typeface="Century Gothic" panose="020B0502020202020204" pitchFamily="34" charset="0"/>
              </a:rPr>
              <a:t>Ensure mountain observatories use common formats for data and metadata.</a:t>
            </a:r>
          </a:p>
          <a:p>
            <a:pPr marL="342900" indent="-342900">
              <a:buFont typeface="Arial" panose="020B0604020202020204" pitchFamily="34" charset="0"/>
              <a:buChar char="•"/>
            </a:pPr>
            <a:r>
              <a:rPr lang="en-US" sz="1900" b="1" dirty="0">
                <a:latin typeface="Century Gothic" panose="020B0502020202020204" pitchFamily="34" charset="0"/>
              </a:rPr>
              <a:t>Enhance Forecasts: </a:t>
            </a:r>
            <a:r>
              <a:rPr lang="en-US" sz="1900" dirty="0">
                <a:latin typeface="Century Gothic" panose="020B0502020202020204" pitchFamily="34" charset="0"/>
              </a:rPr>
              <a:t>Partner with stakeholders to improve flood and snowmelt forecasting.</a:t>
            </a:r>
          </a:p>
          <a:p>
            <a:pPr marL="342900" indent="-342900">
              <a:buFont typeface="Arial" panose="020B0604020202020204" pitchFamily="34" charset="0"/>
              <a:buChar char="•"/>
            </a:pPr>
            <a:r>
              <a:rPr lang="en-US" sz="1900" b="1" dirty="0">
                <a:latin typeface="Century Gothic" panose="020B0502020202020204" pitchFamily="34" charset="0"/>
              </a:rPr>
              <a:t>Align with International Methodologies: </a:t>
            </a:r>
            <a:r>
              <a:rPr lang="en-US" sz="1900" dirty="0">
                <a:latin typeface="Century Gothic" panose="020B0502020202020204" pitchFamily="34" charset="0"/>
              </a:rPr>
              <a:t>Update monitoring practices to meet national and global objectives.</a:t>
            </a:r>
          </a:p>
          <a:p>
            <a:pPr marL="342900" indent="-342900">
              <a:buFont typeface="Arial" panose="020B0604020202020204" pitchFamily="34" charset="0"/>
              <a:buChar char="•"/>
            </a:pPr>
            <a:r>
              <a:rPr lang="en-US" sz="1900" b="1" dirty="0">
                <a:latin typeface="Century Gothic" panose="020B0502020202020204" pitchFamily="34" charset="0"/>
              </a:rPr>
              <a:t>Share Data Publicly: </a:t>
            </a:r>
            <a:r>
              <a:rPr lang="en-US" sz="1900" dirty="0">
                <a:latin typeface="Century Gothic" panose="020B0502020202020204" pitchFamily="34" charset="0"/>
              </a:rPr>
              <a:t>Create a public portal to make data FAIR (Findable, Accessible, Interoperable, Reusable).</a:t>
            </a:r>
          </a:p>
        </p:txBody>
      </p:sp>
      <p:pic>
        <p:nvPicPr>
          <p:cNvPr id="62" name="Picture 61" descr="A close-up of a graph&#10;&#10;AI-generated content may be incorrect.">
            <a:extLst>
              <a:ext uri="{FF2B5EF4-FFF2-40B4-BE49-F238E27FC236}">
                <a16:creationId xmlns:a16="http://schemas.microsoft.com/office/drawing/2014/main" id="{FB74317F-BD3B-4A01-1B17-5EFC0319A932}"/>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5400000">
            <a:off x="4593726" y="-740274"/>
            <a:ext cx="3004548" cy="12192000"/>
          </a:xfrm>
          <a:prstGeom prst="rect">
            <a:avLst/>
          </a:prstGeom>
        </p:spPr>
      </p:pic>
      <p:pic>
        <p:nvPicPr>
          <p:cNvPr id="2" name="Picture 1" descr="A person in a yellow coat in the snow&#10;&#10;AI-generated content may be incorrect.">
            <a:extLst>
              <a:ext uri="{FF2B5EF4-FFF2-40B4-BE49-F238E27FC236}">
                <a16:creationId xmlns:a16="http://schemas.microsoft.com/office/drawing/2014/main" id="{3BCE5760-8971-3867-4AA4-4A4D7E5647F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7499124" y="2023501"/>
            <a:ext cx="4355694" cy="1655322"/>
          </a:xfrm>
          <a:prstGeom prst="rect">
            <a:avLst/>
          </a:prstGeom>
        </p:spPr>
      </p:pic>
    </p:spTree>
    <p:extLst>
      <p:ext uri="{BB962C8B-B14F-4D97-AF65-F5344CB8AC3E}">
        <p14:creationId xmlns:p14="http://schemas.microsoft.com/office/powerpoint/2010/main" val="373075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E5E26A0-E587-A870-2E1E-FA400988F6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56882C-433C-8F89-152D-9CFFAD1B3E9B}"/>
              </a:ext>
            </a:extLst>
          </p:cNvPr>
          <p:cNvSpPr>
            <a:spLocks noGrp="1"/>
          </p:cNvSpPr>
          <p:nvPr>
            <p:ph type="title"/>
          </p:nvPr>
        </p:nvSpPr>
        <p:spPr>
          <a:xfrm>
            <a:off x="593243" y="369832"/>
            <a:ext cx="11005513" cy="778075"/>
          </a:xfrm>
        </p:spPr>
        <p:txBody>
          <a:bodyPr anchor="ctr">
            <a:normAutofit/>
          </a:bodyPr>
          <a:lstStyle/>
          <a:p>
            <a:r>
              <a:rPr lang="en-US">
                <a:solidFill>
                  <a:schemeClr val="tx1"/>
                </a:solidFill>
                <a:latin typeface="Roboto" panose="02000000000000000000" pitchFamily="2" charset="0"/>
                <a:ea typeface="Roboto" panose="02000000000000000000" pitchFamily="2" charset="0"/>
                <a:cs typeface="Roboto" panose="02000000000000000000" pitchFamily="2" charset="0"/>
              </a:rPr>
              <a:t>Northeast Snow Survey (NESS) Feasibility Study</a:t>
            </a:r>
          </a:p>
        </p:txBody>
      </p:sp>
      <p:sp>
        <p:nvSpPr>
          <p:cNvPr id="5" name="Rectangle 4">
            <a:extLst>
              <a:ext uri="{FF2B5EF4-FFF2-40B4-BE49-F238E27FC236}">
                <a16:creationId xmlns:a16="http://schemas.microsoft.com/office/drawing/2014/main" id="{3ED89BCA-0EB7-7FBA-C1D4-C4716F619C4C}"/>
              </a:ext>
            </a:extLst>
          </p:cNvPr>
          <p:cNvSpPr/>
          <p:nvPr/>
        </p:nvSpPr>
        <p:spPr>
          <a:xfrm>
            <a:off x="4818743" y="2654902"/>
            <a:ext cx="7130056" cy="3788990"/>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b="1">
                <a:solidFill>
                  <a:schemeClr val="tx1"/>
                </a:solidFill>
                <a:latin typeface="Century Gothic" panose="020B0502020202020204" pitchFamily="34" charset="0"/>
              </a:rPr>
              <a:t>Purpose: </a:t>
            </a:r>
            <a:r>
              <a:rPr lang="en-US" sz="2200">
                <a:solidFill>
                  <a:schemeClr val="tx1"/>
                </a:solidFill>
                <a:latin typeface="Century Gothic" panose="020B0502020202020204" pitchFamily="34" charset="0"/>
              </a:rPr>
              <a:t>The NESS project aims to create an automated snow and weather monitoring network in the Eastern US to fill a significant data gap in the region.</a:t>
            </a: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Goal: </a:t>
            </a:r>
            <a:r>
              <a:rPr lang="en-US" sz="2200">
                <a:solidFill>
                  <a:schemeClr val="tx1"/>
                </a:solidFill>
                <a:latin typeface="Century Gothic" panose="020B0502020202020204" pitchFamily="34" charset="0"/>
              </a:rPr>
              <a:t>The primary objective is to gain a better understanding of how climate change is impacting snowfall, runoff, and mountain ecology in the Northeast.</a:t>
            </a:r>
            <a:endParaRPr lang="en-US" sz="2200" b="1">
              <a:solidFill>
                <a:schemeClr val="tx1"/>
              </a:solidFill>
              <a:latin typeface="Century Gothic" panose="020B0502020202020204" pitchFamily="34" charset="0"/>
            </a:endParaRP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Model: </a:t>
            </a:r>
            <a:r>
              <a:rPr lang="en-US" sz="2200">
                <a:solidFill>
                  <a:schemeClr val="tx1"/>
                </a:solidFill>
                <a:latin typeface="Century Gothic" panose="020B0502020202020204" pitchFamily="34" charset="0"/>
              </a:rPr>
              <a:t>The project is a feasibility study modeled after the successful Snow Telemetry (SNOTEL) network that operates in the Western US.</a:t>
            </a:r>
          </a:p>
        </p:txBody>
      </p:sp>
      <p:pic>
        <p:nvPicPr>
          <p:cNvPr id="4" name="Picture 3" descr="A solar panel on a tripod&#10;&#10;AI-generated content may be incorrect.">
            <a:extLst>
              <a:ext uri="{FF2B5EF4-FFF2-40B4-BE49-F238E27FC236}">
                <a16:creationId xmlns:a16="http://schemas.microsoft.com/office/drawing/2014/main" id="{9F03CC5C-9EB3-1EB3-092D-CFCCCAA08CC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07032" y="950206"/>
            <a:ext cx="1090106" cy="1635158"/>
          </a:xfrm>
          <a:prstGeom prst="rect">
            <a:avLst/>
          </a:prstGeom>
        </p:spPr>
      </p:pic>
      <p:pic>
        <p:nvPicPr>
          <p:cNvPr id="6" name="Picture 5">
            <a:extLst>
              <a:ext uri="{FF2B5EF4-FFF2-40B4-BE49-F238E27FC236}">
                <a16:creationId xmlns:a16="http://schemas.microsoft.com/office/drawing/2014/main" id="{21C3A41C-D591-FAD2-E738-E8FCEB5E66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61965" y="1880804"/>
            <a:ext cx="516064" cy="774098"/>
          </a:xfrm>
          <a:prstGeom prst="rect">
            <a:avLst/>
          </a:prstGeom>
        </p:spPr>
      </p:pic>
      <p:pic>
        <p:nvPicPr>
          <p:cNvPr id="7" name="Picture 6" descr="A group of people posing for a photo in the snow&#10;&#10;Description automatically generated">
            <a:extLst>
              <a:ext uri="{FF2B5EF4-FFF2-40B4-BE49-F238E27FC236}">
                <a16:creationId xmlns:a16="http://schemas.microsoft.com/office/drawing/2014/main" id="{C12ADE49-DA46-B738-C91D-8594ADAEEE73}"/>
              </a:ext>
            </a:extLst>
          </p:cNvPr>
          <p:cNvPicPr>
            <a:picLocks noChangeAspect="1"/>
          </p:cNvPicPr>
          <p:nvPr/>
        </p:nvPicPr>
        <p:blipFill>
          <a:blip r:embed="rId6" cstate="hqprint">
            <a:extLst>
              <a:ext uri="{28A0092B-C50C-407E-A947-70E740481C1C}">
                <a14:useLocalDpi xmlns:a14="http://schemas.microsoft.com/office/drawing/2010/main"/>
              </a:ext>
            </a:extLst>
          </a:blip>
          <a:srcRect/>
          <a:stretch>
            <a:fillRect/>
          </a:stretch>
        </p:blipFill>
        <p:spPr>
          <a:xfrm>
            <a:off x="272509" y="2922074"/>
            <a:ext cx="3419180" cy="3528184"/>
          </a:xfrm>
          <a:prstGeom prst="rect">
            <a:avLst/>
          </a:prstGeom>
        </p:spPr>
      </p:pic>
      <p:pic>
        <p:nvPicPr>
          <p:cNvPr id="36" name="Picture 35" descr="A white rectangular object with black background&#10;&#10;AI-generated content may be incorrect.">
            <a:extLst>
              <a:ext uri="{FF2B5EF4-FFF2-40B4-BE49-F238E27FC236}">
                <a16:creationId xmlns:a16="http://schemas.microsoft.com/office/drawing/2014/main" id="{B1226BB2-F4AE-73CB-CC1B-F25C9B57E1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781450">
            <a:off x="4486817" y="1923549"/>
            <a:ext cx="1496202" cy="997468"/>
          </a:xfrm>
          <a:prstGeom prst="rect">
            <a:avLst/>
          </a:prstGeom>
        </p:spPr>
      </p:pic>
    </p:spTree>
    <p:extLst>
      <p:ext uri="{BB962C8B-B14F-4D97-AF65-F5344CB8AC3E}">
        <p14:creationId xmlns:p14="http://schemas.microsoft.com/office/powerpoint/2010/main" val="2536247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7857BD-944B-6D86-55BA-8B558AEE2BCC}"/>
              </a:ext>
            </a:extLst>
          </p:cNvPr>
          <p:cNvPicPr>
            <a:picLocks noChangeAspect="1"/>
          </p:cNvPicPr>
          <p:nvPr/>
        </p:nvPicPr>
        <p:blipFill>
          <a:blip r:embed="rId3"/>
          <a:stretch>
            <a:fillRect/>
          </a:stretch>
        </p:blipFill>
        <p:spPr>
          <a:xfrm>
            <a:off x="0" y="0"/>
            <a:ext cx="12192000" cy="6857999"/>
          </a:xfrm>
          <a:prstGeom prst="rect">
            <a:avLst/>
          </a:prstGeom>
        </p:spPr>
      </p:pic>
      <p:sp>
        <p:nvSpPr>
          <p:cNvPr id="6" name="Rectangle 5">
            <a:extLst>
              <a:ext uri="{FF2B5EF4-FFF2-40B4-BE49-F238E27FC236}">
                <a16:creationId xmlns:a16="http://schemas.microsoft.com/office/drawing/2014/main" id="{0AAE3203-7145-471E-6D58-A2C794989C6C}"/>
              </a:ext>
            </a:extLst>
          </p:cNvPr>
          <p:cNvSpPr/>
          <p:nvPr/>
        </p:nvSpPr>
        <p:spPr>
          <a:xfrm>
            <a:off x="0" y="1270628"/>
            <a:ext cx="8073107" cy="2208998"/>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200" b="1">
                <a:solidFill>
                  <a:schemeClr val="tx1"/>
                </a:solidFill>
                <a:latin typeface="Century Gothic" panose="020B0502020202020204" pitchFamily="34" charset="0"/>
              </a:rPr>
              <a:t>Elevation: </a:t>
            </a:r>
            <a:r>
              <a:rPr lang="en-US" sz="2200">
                <a:solidFill>
                  <a:schemeClr val="tx1"/>
                </a:solidFill>
                <a:latin typeface="Century Gothic" panose="020B0502020202020204" pitchFamily="34" charset="0"/>
              </a:rPr>
              <a:t>Between 700-2000 meters.</a:t>
            </a: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Slope: </a:t>
            </a:r>
            <a:r>
              <a:rPr lang="en-US" sz="2200">
                <a:solidFill>
                  <a:schemeClr val="tx1"/>
                </a:solidFill>
                <a:latin typeface="Century Gothic" panose="020B0502020202020204" pitchFamily="34" charset="0"/>
              </a:rPr>
              <a:t>Less than 10 degrees.</a:t>
            </a: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Land Ownership: </a:t>
            </a:r>
            <a:r>
              <a:rPr lang="en-US" sz="2200">
                <a:solidFill>
                  <a:schemeClr val="tx1"/>
                </a:solidFill>
                <a:latin typeface="Century Gothic" panose="020B0502020202020204" pitchFamily="34" charset="0"/>
              </a:rPr>
              <a:t>Publicly-owned.</a:t>
            </a: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Land Cover: </a:t>
            </a:r>
            <a:r>
              <a:rPr lang="en-US" sz="2200">
                <a:solidFill>
                  <a:schemeClr val="tx1"/>
                </a:solidFill>
                <a:latin typeface="Century Gothic" panose="020B0502020202020204" pitchFamily="34" charset="0"/>
              </a:rPr>
              <a:t>Forested (coniferous, deciduous, or mixed) with small opening above.</a:t>
            </a:r>
          </a:p>
          <a:p>
            <a:pPr marL="285750" indent="-285750">
              <a:buFont typeface="Arial" panose="020B0604020202020204" pitchFamily="34" charset="0"/>
              <a:buChar char="•"/>
            </a:pPr>
            <a:r>
              <a:rPr lang="en-US" sz="2200" b="1">
                <a:solidFill>
                  <a:schemeClr val="tx1"/>
                </a:solidFill>
                <a:latin typeface="Century Gothic" panose="020B0502020202020204" pitchFamily="34" charset="0"/>
              </a:rPr>
              <a:t>Accessibility: </a:t>
            </a:r>
            <a:r>
              <a:rPr lang="en-US" sz="2200">
                <a:solidFill>
                  <a:schemeClr val="tx1"/>
                </a:solidFill>
                <a:latin typeface="Century Gothic" panose="020B0502020202020204" pitchFamily="34" charset="0"/>
              </a:rPr>
              <a:t>Within 100 meters of a road.</a:t>
            </a:r>
          </a:p>
        </p:txBody>
      </p:sp>
      <p:sp>
        <p:nvSpPr>
          <p:cNvPr id="7" name="Title 1">
            <a:extLst>
              <a:ext uri="{FF2B5EF4-FFF2-40B4-BE49-F238E27FC236}">
                <a16:creationId xmlns:a16="http://schemas.microsoft.com/office/drawing/2014/main" id="{C2B0DFF9-5FE6-6C62-F2F1-F30E57D418BD}"/>
              </a:ext>
            </a:extLst>
          </p:cNvPr>
          <p:cNvSpPr>
            <a:spLocks noGrp="1"/>
          </p:cNvSpPr>
          <p:nvPr>
            <p:ph type="title"/>
          </p:nvPr>
        </p:nvSpPr>
        <p:spPr>
          <a:xfrm>
            <a:off x="620430" y="369832"/>
            <a:ext cx="9611706" cy="778075"/>
          </a:xfrm>
        </p:spPr>
        <p:txBody>
          <a:bodyPr anchor="ctr">
            <a:normAutofit/>
          </a:bodyPr>
          <a:lstStyle/>
          <a:p>
            <a:r>
              <a:rPr lang="en-US">
                <a:solidFill>
                  <a:schemeClr val="tx1"/>
                </a:solidFill>
                <a:latin typeface="Roboto" panose="02000000000000000000" pitchFamily="2" charset="0"/>
                <a:ea typeface="Roboto" panose="02000000000000000000" pitchFamily="2" charset="0"/>
                <a:cs typeface="Roboto" panose="02000000000000000000" pitchFamily="2" charset="0"/>
              </a:rPr>
              <a:t>NESS Desirable Site Locations</a:t>
            </a:r>
          </a:p>
        </p:txBody>
      </p:sp>
    </p:spTree>
    <p:extLst>
      <p:ext uri="{BB962C8B-B14F-4D97-AF65-F5344CB8AC3E}">
        <p14:creationId xmlns:p14="http://schemas.microsoft.com/office/powerpoint/2010/main" val="140629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11E87-BD94-9028-B3C8-0DEEBC5344CD}"/>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AF6F0275-93C4-EB64-4C8F-759836ED1639}"/>
              </a:ext>
            </a:extLst>
          </p:cNvPr>
          <p:cNvSpPr/>
          <p:nvPr/>
        </p:nvSpPr>
        <p:spPr>
          <a:xfrm>
            <a:off x="5320193" y="-2141"/>
            <a:ext cx="686752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4275C680-BC03-8629-8AB5-140144D3CE89}"/>
              </a:ext>
            </a:extLst>
          </p:cNvPr>
          <p:cNvSpPr>
            <a:spLocks noGrp="1"/>
          </p:cNvSpPr>
          <p:nvPr>
            <p:ph type="ctrTitle"/>
          </p:nvPr>
        </p:nvSpPr>
        <p:spPr>
          <a:xfrm>
            <a:off x="379073" y="86718"/>
            <a:ext cx="5409661" cy="2583330"/>
          </a:xfrm>
        </p:spPr>
        <p:txBody>
          <a:bodyPr vert="horz" lIns="91440" tIns="45720" rIns="91440" bIns="45720" rtlCol="0" anchor="ctr">
            <a:normAutofit/>
          </a:bodyPr>
          <a:lstStyle/>
          <a:p>
            <a:pPr algn="l">
              <a:spcAft>
                <a:spcPts val="1200"/>
              </a:spcAft>
            </a:pPr>
            <a:r>
              <a:rPr lang="en-US" sz="4800" b="1" kern="1200">
                <a:solidFill>
                  <a:srgbClr val="FFFFFF"/>
                </a:solidFill>
                <a:latin typeface="Roboto" panose="02000000000000000000" pitchFamily="2" charset="0"/>
                <a:ea typeface="Roboto" panose="02000000000000000000" pitchFamily="2" charset="0"/>
                <a:cs typeface="Roboto" panose="02000000000000000000" pitchFamily="2" charset="0"/>
              </a:rPr>
              <a:t>Mesonet Development</a:t>
            </a:r>
          </a:p>
        </p:txBody>
      </p:sp>
      <p:pic>
        <p:nvPicPr>
          <p:cNvPr id="8" name="Picture 7" descr="A yellow and purple logo&#10;&#10;AI-generated content may be incorrect.">
            <a:extLst>
              <a:ext uri="{FF2B5EF4-FFF2-40B4-BE49-F238E27FC236}">
                <a16:creationId xmlns:a16="http://schemas.microsoft.com/office/drawing/2014/main" id="{44084125-09F5-335C-D10E-893527BC1EB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6163056" y="86718"/>
            <a:ext cx="4919472" cy="2413821"/>
          </a:xfrm>
          <a:prstGeom prst="rect">
            <a:avLst/>
          </a:prstGeom>
        </p:spPr>
      </p:pic>
      <p:pic>
        <p:nvPicPr>
          <p:cNvPr id="9" name="Picture 8">
            <a:extLst>
              <a:ext uri="{FF2B5EF4-FFF2-40B4-BE49-F238E27FC236}">
                <a16:creationId xmlns:a16="http://schemas.microsoft.com/office/drawing/2014/main" id="{6F9819C7-7271-B855-44B2-6FA42978D9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11047" y="4723000"/>
            <a:ext cx="5485818" cy="1664032"/>
          </a:xfrm>
          <a:prstGeom prst="rect">
            <a:avLst/>
          </a:prstGeom>
        </p:spPr>
      </p:pic>
      <p:sp>
        <p:nvSpPr>
          <p:cNvPr id="10" name="Title 1">
            <a:extLst>
              <a:ext uri="{FF2B5EF4-FFF2-40B4-BE49-F238E27FC236}">
                <a16:creationId xmlns:a16="http://schemas.microsoft.com/office/drawing/2014/main" id="{1BD2C104-CB73-2244-FD0F-5E3E00F433FE}"/>
              </a:ext>
            </a:extLst>
          </p:cNvPr>
          <p:cNvSpPr txBox="1">
            <a:spLocks/>
          </p:cNvSpPr>
          <p:nvPr/>
        </p:nvSpPr>
        <p:spPr>
          <a:xfrm>
            <a:off x="6803136" y="5923160"/>
            <a:ext cx="4919472" cy="778075"/>
          </a:xfrm>
        </p:spPr>
        <p:txBody>
          <a:bodyPr anchor="ctr">
            <a:normAutofit/>
          </a:bodyPr>
          <a:lstStyle>
            <a:lvl1pPr algn="ctr" defTabSz="914400" rtl="0" eaLnBrk="1" latinLnBrk="0" hangingPunct="1">
              <a:lnSpc>
                <a:spcPct val="90000"/>
              </a:lnSpc>
              <a:spcBef>
                <a:spcPct val="0"/>
              </a:spcBef>
              <a:buNone/>
              <a:defRPr sz="6000" b="1" kern="1200">
                <a:solidFill>
                  <a:schemeClr val="bg1"/>
                </a:solidFill>
                <a:latin typeface="Times New Roman" panose="02020603050405020304" pitchFamily="18" charset="0"/>
                <a:ea typeface="+mj-ea"/>
                <a:cs typeface="Times New Roman" panose="02020603050405020304" pitchFamily="18" charset="0"/>
              </a:defRPr>
            </a:lvl1pPr>
          </a:lstStyle>
          <a:p>
            <a:r>
              <a:rPr lang="en-US" sz="4400">
                <a:solidFill>
                  <a:schemeClr val="tx1"/>
                </a:solidFill>
                <a:latin typeface="Century Gothic" panose="020B0502020202020204" pitchFamily="34" charset="0"/>
              </a:rPr>
              <a:t>Mesonet</a:t>
            </a:r>
          </a:p>
        </p:txBody>
      </p:sp>
      <p:pic>
        <p:nvPicPr>
          <p:cNvPr id="14" name="Picture 8" descr="University of Vermont rebrands with new logo">
            <a:extLst>
              <a:ext uri="{FF2B5EF4-FFF2-40B4-BE49-F238E27FC236}">
                <a16:creationId xmlns:a16="http://schemas.microsoft.com/office/drawing/2014/main" id="{7C733421-D69A-0862-D522-7FE019BBCDC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74999" y="2199448"/>
            <a:ext cx="2022302" cy="24548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2DDB991-EEBC-F40B-F191-F6AC1657C5D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660194" y="2500539"/>
            <a:ext cx="3751325" cy="3751325"/>
          </a:xfrm>
          <a:prstGeom prst="flowChartConnector">
            <a:avLst/>
          </a:prstGeom>
          <a:ln w="38100">
            <a:solidFill>
              <a:schemeClr val="accent6"/>
            </a:solidFill>
          </a:ln>
        </p:spPr>
      </p:pic>
      <p:pic>
        <p:nvPicPr>
          <p:cNvPr id="26" name="Picture 25">
            <a:extLst>
              <a:ext uri="{FF2B5EF4-FFF2-40B4-BE49-F238E27FC236}">
                <a16:creationId xmlns:a16="http://schemas.microsoft.com/office/drawing/2014/main" id="{9201039F-2B93-399F-0E20-3E1F991D01A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39480" y="2500539"/>
            <a:ext cx="3993901" cy="1745570"/>
          </a:xfrm>
          <a:prstGeom prst="rect">
            <a:avLst/>
          </a:prstGeom>
        </p:spPr>
      </p:pic>
    </p:spTree>
    <p:extLst>
      <p:ext uri="{BB962C8B-B14F-4D97-AF65-F5344CB8AC3E}">
        <p14:creationId xmlns:p14="http://schemas.microsoft.com/office/powerpoint/2010/main" val="3707618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0C0506-60A2-83C6-651B-D8679B4387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9F1184F-AB65-E896-C29F-0C35A58C9DD7}"/>
              </a:ext>
            </a:extLst>
          </p:cNvPr>
          <p:cNvSpPr>
            <a:spLocks noGrp="1"/>
          </p:cNvSpPr>
          <p:nvPr>
            <p:ph type="title"/>
          </p:nvPr>
        </p:nvSpPr>
        <p:spPr>
          <a:xfrm>
            <a:off x="301545" y="360155"/>
            <a:ext cx="11890455" cy="778075"/>
          </a:xfrm>
        </p:spPr>
        <p:txBody>
          <a:bodyPr/>
          <a:lstStyle/>
          <a:p>
            <a:r>
              <a:rPr lang="en-US">
                <a:solidFill>
                  <a:schemeClr val="accent5"/>
                </a:solidFill>
                <a:latin typeface="Roboto" panose="02000000000000000000" pitchFamily="2" charset="0"/>
                <a:ea typeface="Roboto" panose="02000000000000000000" pitchFamily="2" charset="0"/>
                <a:cs typeface="Roboto" panose="02000000000000000000" pitchFamily="2" charset="0"/>
              </a:rPr>
              <a:t>Mesonet networks in Northeastern USA</a:t>
            </a:r>
          </a:p>
        </p:txBody>
      </p:sp>
      <p:pic>
        <p:nvPicPr>
          <p:cNvPr id="3074" name="Picture 2">
            <a:extLst>
              <a:ext uri="{FF2B5EF4-FFF2-40B4-BE49-F238E27FC236}">
                <a16:creationId xmlns:a16="http://schemas.microsoft.com/office/drawing/2014/main" id="{108D5FCB-2DF7-7BBA-1762-C3DD202E807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8038" y="1138230"/>
            <a:ext cx="3057525" cy="46958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DD878EC-E442-8501-2874-733AE0CCA5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876" y="1384095"/>
            <a:ext cx="6890624" cy="4737304"/>
          </a:xfrm>
          <a:prstGeom prst="rect">
            <a:avLst/>
          </a:prstGeom>
        </p:spPr>
      </p:pic>
      <p:sp>
        <p:nvSpPr>
          <p:cNvPr id="4" name="TextBox 3">
            <a:extLst>
              <a:ext uri="{FF2B5EF4-FFF2-40B4-BE49-F238E27FC236}">
                <a16:creationId xmlns:a16="http://schemas.microsoft.com/office/drawing/2014/main" id="{FAFDDCA5-51E0-4A77-5BF5-6DB07A4B8C8F}"/>
              </a:ext>
            </a:extLst>
          </p:cNvPr>
          <p:cNvSpPr txBox="1"/>
          <p:nvPr/>
        </p:nvSpPr>
        <p:spPr>
          <a:xfrm>
            <a:off x="6245781" y="2209606"/>
            <a:ext cx="2321957" cy="3086281"/>
          </a:xfrm>
          <a:prstGeom prst="rect">
            <a:avLst/>
          </a:prstGeom>
          <a:solidFill>
            <a:schemeClr val="bg1"/>
          </a:solidFill>
        </p:spPr>
        <p:txBody>
          <a:bodyPr wrap="none" rtlCol="0">
            <a:noAutofit/>
          </a:bodyPr>
          <a:lstStyle/>
          <a:p>
            <a:pPr marL="0" lvl="1"/>
            <a:r>
              <a:rPr lang="en-US" sz="1600" b="1">
                <a:solidFill>
                  <a:prstClr val="black"/>
                </a:solidFill>
              </a:rPr>
              <a:t>Standard Observations</a:t>
            </a:r>
          </a:p>
          <a:p>
            <a:pPr marL="342900" indent="-342900">
              <a:buFont typeface="Wingdings" panose="05000000000000000000" pitchFamily="2" charset="2"/>
              <a:buChar char="q"/>
            </a:pPr>
            <a:r>
              <a:rPr lang="en-US" sz="1600">
                <a:solidFill>
                  <a:prstClr val="black"/>
                </a:solidFill>
              </a:rPr>
              <a:t>Precipitation</a:t>
            </a:r>
          </a:p>
          <a:p>
            <a:pPr marL="342900" indent="-342900">
              <a:buFont typeface="Wingdings" panose="05000000000000000000" pitchFamily="2" charset="2"/>
              <a:buChar char="q"/>
            </a:pPr>
            <a:r>
              <a:rPr lang="en-US" sz="1600">
                <a:solidFill>
                  <a:prstClr val="black"/>
                </a:solidFill>
              </a:rPr>
              <a:t>Temperature (2/9 m) </a:t>
            </a:r>
          </a:p>
          <a:p>
            <a:pPr marL="342900" indent="-342900">
              <a:buFont typeface="Wingdings" panose="05000000000000000000" pitchFamily="2" charset="2"/>
              <a:buChar char="q"/>
            </a:pPr>
            <a:r>
              <a:rPr lang="en-US" sz="1600">
                <a:solidFill>
                  <a:prstClr val="black"/>
                </a:solidFill>
              </a:rPr>
              <a:t>Humidity (2 m)</a:t>
            </a:r>
          </a:p>
          <a:p>
            <a:pPr marL="342900" indent="-342900">
              <a:buFont typeface="Wingdings" panose="05000000000000000000" pitchFamily="2" charset="2"/>
              <a:buChar char="q"/>
            </a:pPr>
            <a:r>
              <a:rPr lang="en-US" sz="1600">
                <a:solidFill>
                  <a:prstClr val="black"/>
                </a:solidFill>
              </a:rPr>
              <a:t>Wind Speed </a:t>
            </a:r>
          </a:p>
          <a:p>
            <a:pPr marL="342900" indent="-342900">
              <a:buFont typeface="Wingdings" panose="05000000000000000000" pitchFamily="2" charset="2"/>
              <a:buChar char="q"/>
            </a:pPr>
            <a:r>
              <a:rPr lang="en-US" sz="1600">
                <a:solidFill>
                  <a:prstClr val="black"/>
                </a:solidFill>
              </a:rPr>
              <a:t>Wind Direction</a:t>
            </a:r>
          </a:p>
          <a:p>
            <a:pPr marL="342900" indent="-342900">
              <a:buFont typeface="Wingdings" panose="05000000000000000000" pitchFamily="2" charset="2"/>
              <a:buChar char="q"/>
            </a:pPr>
            <a:r>
              <a:rPr lang="en-US" sz="1600">
                <a:solidFill>
                  <a:prstClr val="black"/>
                </a:solidFill>
              </a:rPr>
              <a:t>Surface Pressure</a:t>
            </a:r>
          </a:p>
          <a:p>
            <a:pPr marL="342900" lvl="1" indent="-342900">
              <a:buFont typeface="Wingdings" panose="05000000000000000000" pitchFamily="2" charset="2"/>
              <a:buChar char="q"/>
            </a:pPr>
            <a:r>
              <a:rPr lang="en-US" sz="1600">
                <a:solidFill>
                  <a:prstClr val="black"/>
                </a:solidFill>
              </a:rPr>
              <a:t>Soil Moisture</a:t>
            </a:r>
          </a:p>
          <a:p>
            <a:pPr marL="342900" lvl="1" indent="-342900">
              <a:buFont typeface="Wingdings" panose="05000000000000000000" pitchFamily="2" charset="2"/>
              <a:buChar char="q"/>
            </a:pPr>
            <a:r>
              <a:rPr lang="en-US" sz="1600">
                <a:solidFill>
                  <a:prstClr val="black"/>
                </a:solidFill>
              </a:rPr>
              <a:t>Soil Temperature</a:t>
            </a:r>
          </a:p>
          <a:p>
            <a:pPr marL="342900" lvl="1" indent="-342900">
              <a:buFont typeface="Wingdings" panose="05000000000000000000" pitchFamily="2" charset="2"/>
              <a:buChar char="q"/>
            </a:pPr>
            <a:r>
              <a:rPr lang="en-US" sz="1600">
                <a:solidFill>
                  <a:prstClr val="black"/>
                </a:solidFill>
              </a:rPr>
              <a:t>Solar Radiation</a:t>
            </a:r>
          </a:p>
          <a:p>
            <a:pPr marL="342900" lvl="1" indent="-342900">
              <a:buFont typeface="Wingdings" panose="05000000000000000000" pitchFamily="2" charset="2"/>
              <a:buChar char="q"/>
            </a:pPr>
            <a:r>
              <a:rPr lang="en-US" sz="1600">
                <a:solidFill>
                  <a:prstClr val="black"/>
                </a:solidFill>
              </a:rPr>
              <a:t>Photos</a:t>
            </a:r>
          </a:p>
          <a:p>
            <a:pPr marL="342900" lvl="1" indent="-342900">
              <a:buFont typeface="Wingdings" panose="05000000000000000000" pitchFamily="2" charset="2"/>
              <a:buChar char="q"/>
            </a:pPr>
            <a:r>
              <a:rPr lang="en-US" sz="1600">
                <a:solidFill>
                  <a:prstClr val="black"/>
                </a:solidFill>
              </a:rPr>
              <a:t>Snow depth</a:t>
            </a:r>
          </a:p>
          <a:p>
            <a:pPr marL="457200" indent="-457200">
              <a:buFont typeface="Wingdings" panose="05000000000000000000" pitchFamily="2" charset="2"/>
              <a:buChar char="q"/>
            </a:pPr>
            <a:endParaRPr lang="en-US" sz="1200">
              <a:solidFill>
                <a:prstClr val="black"/>
              </a:solidFill>
            </a:endParaRPr>
          </a:p>
        </p:txBody>
      </p:sp>
      <p:sp>
        <p:nvSpPr>
          <p:cNvPr id="7" name="TextBox 6">
            <a:extLst>
              <a:ext uri="{FF2B5EF4-FFF2-40B4-BE49-F238E27FC236}">
                <a16:creationId xmlns:a16="http://schemas.microsoft.com/office/drawing/2014/main" id="{EE9C0117-B193-E782-0F24-FB017A52C7DA}"/>
              </a:ext>
            </a:extLst>
          </p:cNvPr>
          <p:cNvSpPr txBox="1"/>
          <p:nvPr/>
        </p:nvSpPr>
        <p:spPr>
          <a:xfrm>
            <a:off x="411876" y="5406746"/>
            <a:ext cx="3932073" cy="1200329"/>
          </a:xfrm>
          <a:prstGeom prst="rect">
            <a:avLst/>
          </a:prstGeom>
          <a:solidFill>
            <a:schemeClr val="bg1"/>
          </a:solidFill>
          <a:ln w="19050">
            <a:solidFill>
              <a:schemeClr val="tx1"/>
            </a:solidFill>
          </a:ln>
        </p:spPr>
        <p:txBody>
          <a:bodyPr wrap="square" rtlCol="0" anchor="t">
            <a:spAutoFit/>
          </a:bodyPr>
          <a:lstStyle/>
          <a:p>
            <a:pPr marL="285750" indent="-285750">
              <a:buFont typeface="Wingdings" panose="05000000000000000000" pitchFamily="2" charset="2"/>
              <a:buChar char="ü"/>
            </a:pPr>
            <a:r>
              <a:rPr lang="en-US" b="1"/>
              <a:t>At least 1 station per county</a:t>
            </a:r>
          </a:p>
          <a:p>
            <a:pPr marL="285750" indent="-285750">
              <a:buFont typeface="Wingdings" panose="05000000000000000000" pitchFamily="2" charset="2"/>
              <a:buChar char="ü"/>
            </a:pPr>
            <a:r>
              <a:rPr lang="en-US" b="1"/>
              <a:t>Spaced ~17 miles apart</a:t>
            </a:r>
          </a:p>
          <a:p>
            <a:pPr marL="285750" indent="-285750">
              <a:buFont typeface="Wingdings" panose="05000000000000000000" pitchFamily="2" charset="2"/>
              <a:buChar char="ü"/>
            </a:pPr>
            <a:r>
              <a:rPr lang="en-US" b="1"/>
              <a:t>Reports every 5 minutes</a:t>
            </a:r>
            <a:endParaRPr lang="en-US" b="1">
              <a:cs typeface="Calibri"/>
            </a:endParaRPr>
          </a:p>
          <a:p>
            <a:pPr marL="285750" indent="-285750">
              <a:buFont typeface="Wingdings" panose="05000000000000000000" pitchFamily="2" charset="2"/>
              <a:buChar char="ü"/>
            </a:pPr>
            <a:r>
              <a:rPr lang="en-US" b="1"/>
              <a:t>Over 4,000 Sensors &amp; Instruments</a:t>
            </a:r>
          </a:p>
        </p:txBody>
      </p:sp>
      <p:sp>
        <p:nvSpPr>
          <p:cNvPr id="8" name="TextBox 7">
            <a:extLst>
              <a:ext uri="{FF2B5EF4-FFF2-40B4-BE49-F238E27FC236}">
                <a16:creationId xmlns:a16="http://schemas.microsoft.com/office/drawing/2014/main" id="{21CEDDCD-800B-C60D-33BE-60E92D80B6C1}"/>
              </a:ext>
            </a:extLst>
          </p:cNvPr>
          <p:cNvSpPr txBox="1"/>
          <p:nvPr/>
        </p:nvSpPr>
        <p:spPr>
          <a:xfrm>
            <a:off x="8124987" y="5783254"/>
            <a:ext cx="3655137" cy="369332"/>
          </a:xfrm>
          <a:prstGeom prst="rect">
            <a:avLst/>
          </a:prstGeom>
          <a:solidFill>
            <a:schemeClr val="bg1"/>
          </a:solidFill>
          <a:ln w="19050">
            <a:solidFill>
              <a:schemeClr val="tx1"/>
            </a:solidFill>
          </a:ln>
        </p:spPr>
        <p:txBody>
          <a:bodyPr wrap="square" rtlCol="0" anchor="t">
            <a:spAutoFit/>
          </a:bodyPr>
          <a:lstStyle/>
          <a:p>
            <a:r>
              <a:rPr lang="en-US" b="1"/>
              <a:t>Vermont Mesonet – In Development</a:t>
            </a:r>
          </a:p>
        </p:txBody>
      </p:sp>
      <p:sp>
        <p:nvSpPr>
          <p:cNvPr id="10" name="TextBox 9">
            <a:extLst>
              <a:ext uri="{FF2B5EF4-FFF2-40B4-BE49-F238E27FC236}">
                <a16:creationId xmlns:a16="http://schemas.microsoft.com/office/drawing/2014/main" id="{DA793F94-3031-1408-AD4E-CF18C552CD42}"/>
              </a:ext>
            </a:extLst>
          </p:cNvPr>
          <p:cNvSpPr txBox="1"/>
          <p:nvPr/>
        </p:nvSpPr>
        <p:spPr>
          <a:xfrm>
            <a:off x="469026" y="1444420"/>
            <a:ext cx="3350499" cy="369332"/>
          </a:xfrm>
          <a:prstGeom prst="rect">
            <a:avLst/>
          </a:prstGeom>
          <a:solidFill>
            <a:schemeClr val="bg1"/>
          </a:solidFill>
          <a:ln w="19050">
            <a:solidFill>
              <a:schemeClr val="tx1"/>
            </a:solidFill>
          </a:ln>
        </p:spPr>
        <p:txBody>
          <a:bodyPr wrap="square" rtlCol="0" anchor="t">
            <a:spAutoFit/>
          </a:bodyPr>
          <a:lstStyle/>
          <a:p>
            <a:r>
              <a:rPr lang="en-US" b="1"/>
              <a:t>New York Mesonet – Established</a:t>
            </a:r>
          </a:p>
        </p:txBody>
      </p:sp>
    </p:spTree>
    <p:extLst>
      <p:ext uri="{BB962C8B-B14F-4D97-AF65-F5344CB8AC3E}">
        <p14:creationId xmlns:p14="http://schemas.microsoft.com/office/powerpoint/2010/main" val="1500607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BD443-19F8-B5FE-A9AA-388C67DF93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85A5941-66E1-BE42-4CCA-30F44BCD2FAD}"/>
              </a:ext>
            </a:extLst>
          </p:cNvPr>
          <p:cNvSpPr>
            <a:spLocks noGrp="1"/>
          </p:cNvSpPr>
          <p:nvPr>
            <p:ph type="title"/>
          </p:nvPr>
        </p:nvSpPr>
        <p:spPr>
          <a:xfrm>
            <a:off x="378997" y="491119"/>
            <a:ext cx="10900474" cy="77807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Presentation Outline</a:t>
            </a:r>
          </a:p>
        </p:txBody>
      </p:sp>
      <p:sp>
        <p:nvSpPr>
          <p:cNvPr id="11" name="Content Placeholder 2">
            <a:extLst>
              <a:ext uri="{FF2B5EF4-FFF2-40B4-BE49-F238E27FC236}">
                <a16:creationId xmlns:a16="http://schemas.microsoft.com/office/drawing/2014/main" id="{DADAED5C-966E-64DE-7E9F-DDAEA52CCF56}"/>
              </a:ext>
            </a:extLst>
          </p:cNvPr>
          <p:cNvSpPr txBox="1">
            <a:spLocks/>
          </p:cNvSpPr>
          <p:nvPr/>
        </p:nvSpPr>
        <p:spPr>
          <a:xfrm>
            <a:off x="261838" y="1383494"/>
            <a:ext cx="6646961" cy="435862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bg1"/>
                </a:solidFill>
                <a:latin typeface="Century Gothic" panose="020B0502020202020204" pitchFamily="34" charset="0"/>
              </a:rPr>
              <a:t>Context: </a:t>
            </a:r>
            <a:r>
              <a:rPr lang="en-US" sz="2000" dirty="0">
                <a:solidFill>
                  <a:schemeClr val="bg1"/>
                </a:solidFill>
                <a:latin typeface="Century Gothic" panose="020B0502020202020204" pitchFamily="34" charset="0"/>
              </a:rPr>
              <a:t>Our region has seen unprecedented floods and storms, highlighting critical gaps in weather monitoring.</a:t>
            </a:r>
          </a:p>
          <a:p>
            <a:r>
              <a:rPr lang="en-US" sz="2000" b="1" dirty="0">
                <a:solidFill>
                  <a:schemeClr val="bg1"/>
                </a:solidFill>
                <a:latin typeface="Century Gothic" panose="020B0502020202020204" pitchFamily="34" charset="0"/>
              </a:rPr>
              <a:t>Our Mission: </a:t>
            </a:r>
            <a:r>
              <a:rPr lang="en-US" sz="2000" dirty="0">
                <a:solidFill>
                  <a:schemeClr val="bg1"/>
                </a:solidFill>
                <a:latin typeface="Century Gothic" panose="020B0502020202020204" pitchFamily="34" charset="0"/>
              </a:rPr>
              <a:t>The Northeast Network of Mountain Observatories (NENMO) is a collaborative effort to improve our understanding of climate change in mountain environments.</a:t>
            </a:r>
          </a:p>
          <a:p>
            <a:r>
              <a:rPr lang="en-US" sz="2000" b="1" dirty="0">
                <a:solidFill>
                  <a:schemeClr val="bg1"/>
                </a:solidFill>
                <a:latin typeface="Century Gothic" panose="020B0502020202020204" pitchFamily="34" charset="0"/>
              </a:rPr>
              <a:t>Our Work: </a:t>
            </a:r>
            <a:r>
              <a:rPr lang="en-US" sz="2000" dirty="0">
                <a:solidFill>
                  <a:schemeClr val="bg1"/>
                </a:solidFill>
                <a:latin typeface="Century Gothic" panose="020B0502020202020204" pitchFamily="34" charset="0"/>
              </a:rPr>
              <a:t>We are creating a robust network of high-elevation and low-elevation weather stations to improve snowmelt and flood forecasting.</a:t>
            </a:r>
          </a:p>
          <a:p>
            <a:r>
              <a:rPr lang="en-US" sz="2000" b="1" dirty="0">
                <a:solidFill>
                  <a:schemeClr val="bg1"/>
                </a:solidFill>
                <a:latin typeface="Century Gothic" panose="020B0502020202020204" pitchFamily="34" charset="0"/>
              </a:rPr>
              <a:t>Global Vision: </a:t>
            </a:r>
            <a:r>
              <a:rPr lang="en-US" sz="2000" dirty="0">
                <a:solidFill>
                  <a:schemeClr val="bg1"/>
                </a:solidFill>
                <a:latin typeface="Century Gothic" panose="020B0502020202020204" pitchFamily="34" charset="0"/>
              </a:rPr>
              <a:t>Our standardized approach can serve as a model for global climate monitoring, particularly for understanding elevation-dependent climate change.</a:t>
            </a:r>
          </a:p>
          <a:p>
            <a:pPr marL="457200" lvl="1" indent="0">
              <a:spcAft>
                <a:spcPts val="1200"/>
              </a:spcAft>
              <a:buNone/>
            </a:pPr>
            <a:endParaRPr lang="en-US" sz="2100" b="1" dirty="0">
              <a:solidFill>
                <a:srgbClr val="003854"/>
              </a:solidFill>
              <a:latin typeface="Franklin Gothic Medium" panose="020B0603020102020204" pitchFamily="34" charset="0"/>
            </a:endParaRPr>
          </a:p>
          <a:p>
            <a:pPr marL="457200" lvl="1" indent="0">
              <a:spcAft>
                <a:spcPts val="1200"/>
              </a:spcAft>
              <a:buNone/>
            </a:pPr>
            <a:endParaRPr lang="en-US" sz="2100" b="1" dirty="0">
              <a:solidFill>
                <a:srgbClr val="003854"/>
              </a:solidFill>
              <a:latin typeface="Franklin Gothic Medium" panose="020B0603020102020204" pitchFamily="34" charset="0"/>
            </a:endParaRPr>
          </a:p>
          <a:p>
            <a:pPr lvl="1">
              <a:spcAft>
                <a:spcPts val="1200"/>
              </a:spcAft>
            </a:pPr>
            <a:endParaRPr lang="en-US" sz="2100" dirty="0">
              <a:solidFill>
                <a:srgbClr val="003854"/>
              </a:solidFill>
              <a:latin typeface="Franklin Gothic Medium" panose="020B0603020102020204" pitchFamily="34" charset="0"/>
            </a:endParaRPr>
          </a:p>
        </p:txBody>
      </p:sp>
      <p:pic>
        <p:nvPicPr>
          <p:cNvPr id="2" name="Picture 1" descr="A mountain with snow and trees&#10;&#10;Description automatically generated">
            <a:extLst>
              <a:ext uri="{FF2B5EF4-FFF2-40B4-BE49-F238E27FC236}">
                <a16:creationId xmlns:a16="http://schemas.microsoft.com/office/drawing/2014/main" id="{11CC4ECE-FC65-5413-7BA4-BD1215EBCC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0"/>
          <a:stretch/>
        </p:blipFill>
        <p:spPr>
          <a:xfrm>
            <a:off x="7057805" y="503628"/>
            <a:ext cx="4755198" cy="5811736"/>
          </a:xfrm>
          <a:prstGeom prst="rect">
            <a:avLst/>
          </a:prstGeom>
        </p:spPr>
      </p:pic>
      <p:sp>
        <p:nvSpPr>
          <p:cNvPr id="3" name="TextBox 2">
            <a:extLst>
              <a:ext uri="{FF2B5EF4-FFF2-40B4-BE49-F238E27FC236}">
                <a16:creationId xmlns:a16="http://schemas.microsoft.com/office/drawing/2014/main" id="{FD5ADB56-9C19-5B10-EB28-03C6F87E2A1D}"/>
              </a:ext>
            </a:extLst>
          </p:cNvPr>
          <p:cNvSpPr txBox="1"/>
          <p:nvPr/>
        </p:nvSpPr>
        <p:spPr>
          <a:xfrm>
            <a:off x="7521995" y="6315364"/>
            <a:ext cx="3826817" cy="369332"/>
          </a:xfrm>
          <a:prstGeom prst="rect">
            <a:avLst/>
          </a:prstGeom>
          <a:noFill/>
        </p:spPr>
        <p:txBody>
          <a:bodyPr wrap="none" rtlCol="0">
            <a:spAutoFit/>
          </a:bodyPr>
          <a:lstStyle/>
          <a:p>
            <a:r>
              <a:rPr lang="en-US">
                <a:solidFill>
                  <a:schemeClr val="bg1"/>
                </a:solidFill>
              </a:rPr>
              <a:t>Photo Credit: UVM Spatial Analysis Lab</a:t>
            </a:r>
          </a:p>
        </p:txBody>
      </p:sp>
    </p:spTree>
    <p:extLst>
      <p:ext uri="{BB962C8B-B14F-4D97-AF65-F5344CB8AC3E}">
        <p14:creationId xmlns:p14="http://schemas.microsoft.com/office/powerpoint/2010/main" val="554993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90544-6E29-6710-9433-07D5DF209A9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04700C-17A6-2F2D-7DCC-CCD886B9FEC7}"/>
              </a:ext>
            </a:extLst>
          </p:cNvPr>
          <p:cNvSpPr>
            <a:spLocks noGrp="1"/>
          </p:cNvSpPr>
          <p:nvPr>
            <p:ph type="title"/>
          </p:nvPr>
        </p:nvSpPr>
        <p:spPr>
          <a:xfrm>
            <a:off x="301545" y="250925"/>
            <a:ext cx="11890455" cy="778075"/>
          </a:xfrm>
        </p:spPr>
        <p:txBody>
          <a:bodyPr>
            <a:normAutofit/>
          </a:bodyPr>
          <a:lstStyle/>
          <a:p>
            <a:r>
              <a:rPr lang="en-US" sz="3200" dirty="0">
                <a:solidFill>
                  <a:schemeClr val="accent5"/>
                </a:solidFill>
                <a:latin typeface="Roboto" panose="02000000000000000000" pitchFamily="2" charset="0"/>
                <a:ea typeface="Roboto" panose="02000000000000000000" pitchFamily="2" charset="0"/>
                <a:cs typeface="Roboto" panose="02000000000000000000" pitchFamily="2" charset="0"/>
              </a:rPr>
              <a:t>Alpine Micro-climate monitoring</a:t>
            </a:r>
          </a:p>
        </p:txBody>
      </p:sp>
      <p:pic>
        <p:nvPicPr>
          <p:cNvPr id="2" name="Picture 1" descr="A group of people around a white square&#10;&#10;AI-generated content may be incorrect.">
            <a:extLst>
              <a:ext uri="{FF2B5EF4-FFF2-40B4-BE49-F238E27FC236}">
                <a16:creationId xmlns:a16="http://schemas.microsoft.com/office/drawing/2014/main" id="{A9CA4BE8-CAE5-DB52-8F35-FB7A485027F6}"/>
              </a:ext>
            </a:extLst>
          </p:cNvPr>
          <p:cNvPicPr>
            <a:picLocks noChangeAspect="1"/>
          </p:cNvPicPr>
          <p:nvPr/>
        </p:nvPicPr>
        <p:blipFill>
          <a:blip r:embed="rId3" cstate="email">
            <a:extLst>
              <a:ext uri="{28A0092B-C50C-407E-A947-70E740481C1C}">
                <a14:useLocalDpi xmlns:a14="http://schemas.microsoft.com/office/drawing/2010/main"/>
              </a:ext>
            </a:extLst>
          </a:blip>
          <a:srcRect r="-151"/>
          <a:stretch>
            <a:fillRect/>
          </a:stretch>
        </p:blipFill>
        <p:spPr>
          <a:xfrm>
            <a:off x="17335" y="1000229"/>
            <a:ext cx="3457586" cy="2747083"/>
          </a:xfrm>
          <a:prstGeom prst="rect">
            <a:avLst/>
          </a:prstGeom>
        </p:spPr>
      </p:pic>
      <p:pic>
        <p:nvPicPr>
          <p:cNvPr id="3" name="Picture 2" descr="A white pipe with a light on it next to a white light bulb&#10;&#10;AI-generated content may be incorrect.">
            <a:extLst>
              <a:ext uri="{FF2B5EF4-FFF2-40B4-BE49-F238E27FC236}">
                <a16:creationId xmlns:a16="http://schemas.microsoft.com/office/drawing/2014/main" id="{6085E8F2-2B34-9943-1DE7-96E04AD3F279}"/>
              </a:ext>
            </a:extLst>
          </p:cNvPr>
          <p:cNvPicPr>
            <a:picLocks noChangeAspect="1"/>
          </p:cNvPicPr>
          <p:nvPr/>
        </p:nvPicPr>
        <p:blipFill>
          <a:blip r:embed="rId4" cstate="email">
            <a:extLst>
              <a:ext uri="{28A0092B-C50C-407E-A947-70E740481C1C}">
                <a14:useLocalDpi xmlns:a14="http://schemas.microsoft.com/office/drawing/2010/main"/>
              </a:ext>
            </a:extLst>
          </a:blip>
          <a:srcRect b="-204"/>
          <a:stretch>
            <a:fillRect/>
          </a:stretch>
        </p:blipFill>
        <p:spPr>
          <a:xfrm rot="5400000">
            <a:off x="917609" y="3947219"/>
            <a:ext cx="2459134" cy="3063605"/>
          </a:xfrm>
          <a:prstGeom prst="rect">
            <a:avLst/>
          </a:prstGeom>
        </p:spPr>
      </p:pic>
      <p:sp>
        <p:nvSpPr>
          <p:cNvPr id="6" name="TextBox 5">
            <a:extLst>
              <a:ext uri="{FF2B5EF4-FFF2-40B4-BE49-F238E27FC236}">
                <a16:creationId xmlns:a16="http://schemas.microsoft.com/office/drawing/2014/main" id="{DA40BCD2-4B4B-ED4E-5756-A281F700F45A}"/>
              </a:ext>
            </a:extLst>
          </p:cNvPr>
          <p:cNvSpPr txBox="1"/>
          <p:nvPr/>
        </p:nvSpPr>
        <p:spPr>
          <a:xfrm>
            <a:off x="3388242" y="5429102"/>
            <a:ext cx="845430"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accent2"/>
                </a:solidFill>
                <a:ea typeface="Calibri"/>
                <a:cs typeface="Calibri"/>
              </a:rPr>
              <a:t>TMS-4</a:t>
            </a:r>
          </a:p>
        </p:txBody>
      </p:sp>
      <p:cxnSp>
        <p:nvCxnSpPr>
          <p:cNvPr id="7" name="Straight Arrow Connector 6">
            <a:extLst>
              <a:ext uri="{FF2B5EF4-FFF2-40B4-BE49-F238E27FC236}">
                <a16:creationId xmlns:a16="http://schemas.microsoft.com/office/drawing/2014/main" id="{AF35C96C-CD7A-8306-FF2C-3F4AA8B7EB23}"/>
              </a:ext>
            </a:extLst>
          </p:cNvPr>
          <p:cNvCxnSpPr>
            <a:cxnSpLocks/>
          </p:cNvCxnSpPr>
          <p:nvPr/>
        </p:nvCxnSpPr>
        <p:spPr>
          <a:xfrm>
            <a:off x="828240" y="5128337"/>
            <a:ext cx="1262039" cy="44601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TextBox 8">
            <a:extLst>
              <a:ext uri="{FF2B5EF4-FFF2-40B4-BE49-F238E27FC236}">
                <a16:creationId xmlns:a16="http://schemas.microsoft.com/office/drawing/2014/main" id="{E3A4EB4D-DA0C-E22C-8796-F20EF07E6AF5}"/>
              </a:ext>
            </a:extLst>
          </p:cNvPr>
          <p:cNvSpPr txBox="1"/>
          <p:nvPr/>
        </p:nvSpPr>
        <p:spPr>
          <a:xfrm>
            <a:off x="3784" y="4778981"/>
            <a:ext cx="845430" cy="646331"/>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accent2"/>
                </a:solidFill>
                <a:ea typeface="Calibri"/>
                <a:cs typeface="Calibri"/>
              </a:rPr>
              <a:t>HOBO Logger</a:t>
            </a:r>
            <a:endParaRPr lang="en-US" dirty="0">
              <a:solidFill>
                <a:schemeClr val="accent2"/>
              </a:solidFill>
            </a:endParaRPr>
          </a:p>
        </p:txBody>
      </p:sp>
      <p:pic>
        <p:nvPicPr>
          <p:cNvPr id="14" name="Picture 13" descr="A map of a mountain&#10;&#10;AI-generated content may be incorrect.">
            <a:extLst>
              <a:ext uri="{FF2B5EF4-FFF2-40B4-BE49-F238E27FC236}">
                <a16:creationId xmlns:a16="http://schemas.microsoft.com/office/drawing/2014/main" id="{11802027-13F4-B01F-B2F1-CF2B2A068D7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83645" y="0"/>
            <a:ext cx="4507169" cy="6858000"/>
          </a:xfrm>
          <a:prstGeom prst="rect">
            <a:avLst/>
          </a:prstGeom>
        </p:spPr>
      </p:pic>
      <p:sp>
        <p:nvSpPr>
          <p:cNvPr id="16" name="TextBox 15">
            <a:extLst>
              <a:ext uri="{FF2B5EF4-FFF2-40B4-BE49-F238E27FC236}">
                <a16:creationId xmlns:a16="http://schemas.microsoft.com/office/drawing/2014/main" id="{DC7C37C8-468B-050B-679A-FE2105587C5A}"/>
              </a:ext>
            </a:extLst>
          </p:cNvPr>
          <p:cNvSpPr txBox="1"/>
          <p:nvPr/>
        </p:nvSpPr>
        <p:spPr>
          <a:xfrm>
            <a:off x="4223455" y="5121325"/>
            <a:ext cx="3416507" cy="1354217"/>
          </a:xfrm>
          <a:prstGeom prst="rect">
            <a:avLst/>
          </a:prstGeom>
          <a:solidFill>
            <a:schemeClr val="bg2">
              <a:lumMod val="90000"/>
            </a:schemeClr>
          </a:solidFill>
          <a:ln>
            <a:solidFill>
              <a:schemeClr val="bg1">
                <a:lumMod val="8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Caitlin McDonough MacKenzie</a:t>
            </a:r>
          </a:p>
          <a:p>
            <a:pPr algn="ctr"/>
            <a:r>
              <a:rPr lang="en-US" sz="1400" dirty="0">
                <a:solidFill>
                  <a:schemeClr val="accent2"/>
                </a:solidFill>
                <a:ea typeface="Calibri"/>
                <a:cs typeface="Calibri"/>
                <a:hlinkClick r:id="rId6">
                  <a:extLst>
                    <a:ext uri="{A12FA001-AC4F-418D-AE19-62706E023703}">
                      <ahyp:hlinkClr xmlns:ahyp="http://schemas.microsoft.com/office/drawing/2018/hyperlinkcolor" val="tx"/>
                    </a:ext>
                  </a:extLst>
                </a:hlinkClick>
              </a:rPr>
              <a:t>cmcdonoughmackenzie@bennington.edu</a:t>
            </a:r>
          </a:p>
          <a:p>
            <a:pPr algn="ctr"/>
            <a:endParaRPr lang="en-US" sz="1600" dirty="0">
              <a:ea typeface="Calibri"/>
              <a:cs typeface="Calibri"/>
            </a:endParaRPr>
          </a:p>
          <a:p>
            <a:pPr algn="ctr"/>
            <a:r>
              <a:rPr lang="en-US" dirty="0">
                <a:ea typeface="Calibri"/>
                <a:cs typeface="Calibri"/>
              </a:rPr>
              <a:t>Stephen Keller</a:t>
            </a:r>
          </a:p>
          <a:p>
            <a:pPr algn="ctr"/>
            <a:r>
              <a:rPr lang="en-US" sz="1400" u="sng" dirty="0">
                <a:solidFill>
                  <a:schemeClr val="accent2"/>
                </a:solidFill>
                <a:ea typeface="+mn-lt"/>
                <a:cs typeface="+mn-lt"/>
              </a:rPr>
              <a:t>Stephen.Keller@uvm.edu</a:t>
            </a:r>
            <a:endParaRPr lang="en-US" sz="1600" u="sng" dirty="0">
              <a:solidFill>
                <a:schemeClr val="accent2"/>
              </a:solidFill>
              <a:ea typeface="Calibri" panose="020F0502020204030204"/>
              <a:cs typeface="Calibri" panose="020F0502020204030204"/>
            </a:endParaRPr>
          </a:p>
        </p:txBody>
      </p:sp>
      <p:cxnSp>
        <p:nvCxnSpPr>
          <p:cNvPr id="4" name="Straight Arrow Connector 3">
            <a:extLst>
              <a:ext uri="{FF2B5EF4-FFF2-40B4-BE49-F238E27FC236}">
                <a16:creationId xmlns:a16="http://schemas.microsoft.com/office/drawing/2014/main" id="{D667B93A-CEFC-F081-A051-9AF661EF93CE}"/>
              </a:ext>
            </a:extLst>
          </p:cNvPr>
          <p:cNvCxnSpPr/>
          <p:nvPr/>
        </p:nvCxnSpPr>
        <p:spPr>
          <a:xfrm flipH="1" flipV="1">
            <a:off x="3204330" y="4877774"/>
            <a:ext cx="430966" cy="6012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7" name="Picture 16" descr="A map of maine with blue triangles&#10;&#10;AI-generated content may be incorrect.">
            <a:extLst>
              <a:ext uri="{FF2B5EF4-FFF2-40B4-BE49-F238E27FC236}">
                <a16:creationId xmlns:a16="http://schemas.microsoft.com/office/drawing/2014/main" id="{2532545A-DBC1-9624-01A0-B12FA445BBD0}"/>
              </a:ext>
            </a:extLst>
          </p:cNvPr>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507337" y="991392"/>
            <a:ext cx="4195642" cy="2535300"/>
          </a:xfrm>
          <a:prstGeom prst="rect">
            <a:avLst/>
          </a:prstGeom>
        </p:spPr>
      </p:pic>
      <p:pic>
        <p:nvPicPr>
          <p:cNvPr id="8" name="Graphic 7">
            <a:extLst>
              <a:ext uri="{FF2B5EF4-FFF2-40B4-BE49-F238E27FC236}">
                <a16:creationId xmlns:a16="http://schemas.microsoft.com/office/drawing/2014/main" id="{3FB804BD-E1FB-B401-FD48-4914C9104EAE}"/>
              </a:ext>
            </a:extLst>
          </p:cNvPr>
          <p:cNvPicPr>
            <a:picLocks noChangeAspect="1"/>
          </p:cNvPicPr>
          <p:nvPr/>
        </p:nvPicPr>
        <p:blipFill>
          <a:blip r:embed="rId8">
            <a:extLst>
              <a:ext uri="{96DAC541-7B7A-43D3-8B79-37D633B846F1}">
                <asvg:svgBlip xmlns:asvg="http://schemas.microsoft.com/office/drawing/2016/SVG/main" r:embed="rId9"/>
              </a:ext>
            </a:extLst>
          </a:blip>
          <a:srcRect t="-87" b="38702"/>
          <a:stretch>
            <a:fillRect/>
          </a:stretch>
        </p:blipFill>
        <p:spPr>
          <a:xfrm>
            <a:off x="6096000" y="1754178"/>
            <a:ext cx="1821191" cy="3347968"/>
          </a:xfrm>
          <a:prstGeom prst="rect">
            <a:avLst/>
          </a:prstGeom>
        </p:spPr>
      </p:pic>
    </p:spTree>
    <p:extLst>
      <p:ext uri="{BB962C8B-B14F-4D97-AF65-F5344CB8AC3E}">
        <p14:creationId xmlns:p14="http://schemas.microsoft.com/office/powerpoint/2010/main" val="29595361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0E9C4-56B9-B4C1-BC36-DC14CD170E2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5B0FFD1-5517-A0DC-8C63-6D4EBFD4BE7C}"/>
              </a:ext>
            </a:extLst>
          </p:cNvPr>
          <p:cNvSpPr>
            <a:spLocks noGrp="1"/>
          </p:cNvSpPr>
          <p:nvPr>
            <p:ph type="title"/>
          </p:nvPr>
        </p:nvSpPr>
        <p:spPr>
          <a:xfrm>
            <a:off x="301545" y="250925"/>
            <a:ext cx="11890455" cy="778075"/>
          </a:xfrm>
        </p:spPr>
        <p:txBody>
          <a:bodyPr/>
          <a:lstStyle/>
          <a:p>
            <a:r>
              <a:rPr lang="en-US" dirty="0">
                <a:solidFill>
                  <a:schemeClr val="accent5"/>
                </a:solidFill>
                <a:latin typeface="Roboto" panose="02000000000000000000" pitchFamily="2" charset="0"/>
                <a:ea typeface="Roboto" panose="02000000000000000000" pitchFamily="2" charset="0"/>
                <a:cs typeface="Roboto" panose="02000000000000000000" pitchFamily="2" charset="0"/>
              </a:rPr>
              <a:t>Unified High Elevation Observing Platform (UHOP)</a:t>
            </a:r>
          </a:p>
        </p:txBody>
      </p:sp>
      <p:pic>
        <p:nvPicPr>
          <p:cNvPr id="6" name="Picture 5" descr="A screenshot of a computer&#10;&#10;AI-generated content may be incorrect.">
            <a:extLst>
              <a:ext uri="{FF2B5EF4-FFF2-40B4-BE49-F238E27FC236}">
                <a16:creationId xmlns:a16="http://schemas.microsoft.com/office/drawing/2014/main" id="{7B17FB61-FB01-7B04-B339-862DB5A9E2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402877" y="1040800"/>
            <a:ext cx="3499793" cy="4346564"/>
          </a:xfrm>
          <a:prstGeom prst="rect">
            <a:avLst/>
          </a:prstGeom>
          <a:ln>
            <a:solidFill>
              <a:schemeClr val="tx1"/>
            </a:solidFill>
          </a:ln>
        </p:spPr>
      </p:pic>
      <p:sp>
        <p:nvSpPr>
          <p:cNvPr id="9" name="TextBox 8">
            <a:extLst>
              <a:ext uri="{FF2B5EF4-FFF2-40B4-BE49-F238E27FC236}">
                <a16:creationId xmlns:a16="http://schemas.microsoft.com/office/drawing/2014/main" id="{05D9B5ED-AC24-4740-9F4E-B23AF4CF4FA7}"/>
              </a:ext>
            </a:extLst>
          </p:cNvPr>
          <p:cNvSpPr txBox="1"/>
          <p:nvPr/>
        </p:nvSpPr>
        <p:spPr>
          <a:xfrm>
            <a:off x="8402877" y="5385806"/>
            <a:ext cx="3686725" cy="461665"/>
          </a:xfrm>
          <a:prstGeom prst="rect">
            <a:avLst/>
          </a:prstGeom>
          <a:noFill/>
        </p:spPr>
        <p:txBody>
          <a:bodyPr wrap="square">
            <a:spAutoFit/>
          </a:bodyPr>
          <a:lstStyle/>
          <a:p>
            <a:r>
              <a:rPr lang="en-US" sz="1200">
                <a:latin typeface="Century Gothic" panose="020B0502020202020204" pitchFamily="34" charset="0"/>
              </a:rPr>
              <a:t>Pepin, N.C., Beneš, J., Masiokas, M., Steiner, J., Thornton, J.M. &amp; Williamson, S. (2024). </a:t>
            </a:r>
          </a:p>
        </p:txBody>
      </p:sp>
      <p:pic>
        <p:nvPicPr>
          <p:cNvPr id="25" name="Picture 24" descr="A group of people standing in a room&#10;&#10;Description automatically generated">
            <a:extLst>
              <a:ext uri="{FF2B5EF4-FFF2-40B4-BE49-F238E27FC236}">
                <a16:creationId xmlns:a16="http://schemas.microsoft.com/office/drawing/2014/main" id="{EC560EE2-C057-C587-4F77-F64532887F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612784" y="5233849"/>
            <a:ext cx="7517969" cy="1317808"/>
          </a:xfrm>
          <a:prstGeom prst="rect">
            <a:avLst/>
          </a:prstGeom>
        </p:spPr>
      </p:pic>
      <p:sp>
        <p:nvSpPr>
          <p:cNvPr id="26" name="TextBox 25">
            <a:extLst>
              <a:ext uri="{FF2B5EF4-FFF2-40B4-BE49-F238E27FC236}">
                <a16:creationId xmlns:a16="http://schemas.microsoft.com/office/drawing/2014/main" id="{22FEE61D-52DC-2ABF-E3CD-EC1C417DCF5F}"/>
              </a:ext>
            </a:extLst>
          </p:cNvPr>
          <p:cNvSpPr txBox="1"/>
          <p:nvPr/>
        </p:nvSpPr>
        <p:spPr>
          <a:xfrm>
            <a:off x="612784" y="6523948"/>
            <a:ext cx="6729590" cy="261610"/>
          </a:xfrm>
          <a:prstGeom prst="rect">
            <a:avLst/>
          </a:prstGeom>
          <a:noFill/>
        </p:spPr>
        <p:txBody>
          <a:bodyPr wrap="square">
            <a:spAutoFit/>
          </a:bodyPr>
          <a:lstStyle/>
          <a:p>
            <a:r>
              <a:rPr lang="en-US" sz="1100" b="1">
                <a:latin typeface="Century Gothic" panose="020B0502020202020204" pitchFamily="34" charset="0"/>
              </a:rPr>
              <a:t>June 2023: </a:t>
            </a:r>
            <a:r>
              <a:rPr lang="en-US" sz="1100">
                <a:latin typeface="Century Gothic" panose="020B0502020202020204" pitchFamily="34" charset="0"/>
              </a:rPr>
              <a:t>Unified High Elevation Observing Platform (UHOP) Workshop – Bern, Switzerland</a:t>
            </a:r>
          </a:p>
        </p:txBody>
      </p:sp>
      <p:sp>
        <p:nvSpPr>
          <p:cNvPr id="3" name="Rectangle 2">
            <a:extLst>
              <a:ext uri="{FF2B5EF4-FFF2-40B4-BE49-F238E27FC236}">
                <a16:creationId xmlns:a16="http://schemas.microsoft.com/office/drawing/2014/main" id="{2E618982-9C63-75F2-18B0-147D4B96398D}"/>
              </a:ext>
            </a:extLst>
          </p:cNvPr>
          <p:cNvSpPr/>
          <p:nvPr/>
        </p:nvSpPr>
        <p:spPr>
          <a:xfrm>
            <a:off x="211137" y="1859922"/>
            <a:ext cx="8135873" cy="27848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900">
                <a:solidFill>
                  <a:schemeClr val="tx1"/>
                </a:solidFill>
                <a:latin typeface="Century Gothic" panose="020B0502020202020204" pitchFamily="34" charset="0"/>
              </a:rPr>
              <a:t>A global initiative for consistent mountain climate and weather monitoring.</a:t>
            </a:r>
          </a:p>
          <a:p>
            <a:pPr marL="285750" indent="-285750">
              <a:buFont typeface="Arial" panose="020B0604020202020204" pitchFamily="34" charset="0"/>
              <a:buChar char="•"/>
            </a:pPr>
            <a:r>
              <a:rPr lang="en-US" sz="1900" b="1">
                <a:solidFill>
                  <a:schemeClr val="tx1"/>
                </a:solidFill>
                <a:latin typeface="Century Gothic" panose="020B0502020202020204" pitchFamily="34" charset="0"/>
              </a:rPr>
              <a:t>Goal: </a:t>
            </a:r>
            <a:r>
              <a:rPr lang="en-US" sz="1900">
                <a:solidFill>
                  <a:schemeClr val="tx1"/>
                </a:solidFill>
                <a:latin typeface="Century Gothic" panose="020B0502020202020204" pitchFamily="34" charset="0"/>
              </a:rPr>
              <a:t>To fill data gaps, improve forecasting, and enhance community resilience.</a:t>
            </a:r>
          </a:p>
          <a:p>
            <a:pPr marL="285750" indent="-285750">
              <a:buFont typeface="Arial" panose="020B0604020202020204" pitchFamily="34" charset="0"/>
              <a:buChar char="•"/>
            </a:pPr>
            <a:r>
              <a:rPr lang="en-US" sz="1900" b="1">
                <a:solidFill>
                  <a:schemeClr val="tx1"/>
                </a:solidFill>
                <a:latin typeface="Century Gothic" panose="020B0502020202020204" pitchFamily="34" charset="0"/>
              </a:rPr>
              <a:t>Method: </a:t>
            </a:r>
            <a:r>
              <a:rPr lang="en-US" sz="1900">
                <a:solidFill>
                  <a:schemeClr val="tx1"/>
                </a:solidFill>
                <a:latin typeface="Century Gothic" panose="020B0502020202020204" pitchFamily="34" charset="0"/>
              </a:rPr>
              <a:t>A multi-tiered network of stations along elevation gradients.</a:t>
            </a:r>
          </a:p>
          <a:p>
            <a:pPr marL="742950" lvl="1" indent="-285750">
              <a:buFont typeface="Arial" panose="020B0604020202020204" pitchFamily="34" charset="0"/>
              <a:buChar char="•"/>
            </a:pPr>
            <a:r>
              <a:rPr lang="en-US" sz="1900" b="1">
                <a:solidFill>
                  <a:schemeClr val="tx1"/>
                </a:solidFill>
                <a:latin typeface="Century Gothic" panose="020B0502020202020204" pitchFamily="34" charset="0"/>
              </a:rPr>
              <a:t>Tiers: </a:t>
            </a:r>
            <a:r>
              <a:rPr lang="en-US" sz="1900">
                <a:solidFill>
                  <a:schemeClr val="tx1"/>
                </a:solidFill>
                <a:latin typeface="Century Gothic" panose="020B0502020202020204" pitchFamily="34" charset="0"/>
              </a:rPr>
              <a:t>Gold, Silver, and Bronze accreditation based on station density and quality.</a:t>
            </a:r>
          </a:p>
          <a:p>
            <a:pPr marL="742950" lvl="1" indent="-285750">
              <a:buFont typeface="Arial" panose="020B0604020202020204" pitchFamily="34" charset="0"/>
              <a:buChar char="•"/>
            </a:pPr>
            <a:r>
              <a:rPr lang="en-US" sz="1900" b="1">
                <a:solidFill>
                  <a:schemeClr val="tx1"/>
                </a:solidFill>
                <a:latin typeface="Century Gothic" panose="020B0502020202020204" pitchFamily="34" charset="0"/>
              </a:rPr>
              <a:t>Station Types:</a:t>
            </a:r>
            <a:r>
              <a:rPr lang="en-US" sz="1900">
                <a:solidFill>
                  <a:schemeClr val="tx1"/>
                </a:solidFill>
                <a:latin typeface="Century Gothic" panose="020B0502020202020204" pitchFamily="34" charset="0"/>
              </a:rPr>
              <a:t> </a:t>
            </a:r>
          </a:p>
          <a:p>
            <a:pPr marL="1200150" lvl="2" indent="-285750">
              <a:buFont typeface="Arial" panose="020B0604020202020204" pitchFamily="34" charset="0"/>
              <a:buChar char="•"/>
            </a:pPr>
            <a:r>
              <a:rPr lang="en-US" sz="1900" b="1">
                <a:solidFill>
                  <a:schemeClr val="tx1"/>
                </a:solidFill>
                <a:latin typeface="Century Gothic" panose="020B0502020202020204" pitchFamily="34" charset="0"/>
              </a:rPr>
              <a:t>Anchor: </a:t>
            </a:r>
            <a:r>
              <a:rPr lang="en-US" sz="1900">
                <a:solidFill>
                  <a:schemeClr val="tx1"/>
                </a:solidFill>
                <a:latin typeface="Century Gothic" panose="020B0502020202020204" pitchFamily="34" charset="0"/>
              </a:rPr>
              <a:t>High-quality, long-term stations for baseline data.</a:t>
            </a:r>
          </a:p>
          <a:p>
            <a:pPr marL="1200150" lvl="2" indent="-285750">
              <a:buFont typeface="Arial" panose="020B0604020202020204" pitchFamily="34" charset="0"/>
              <a:buChar char="•"/>
            </a:pPr>
            <a:r>
              <a:rPr lang="en-US" sz="1900" b="1">
                <a:solidFill>
                  <a:schemeClr val="tx1"/>
                </a:solidFill>
                <a:latin typeface="Century Gothic" panose="020B0502020202020204" pitchFamily="34" charset="0"/>
              </a:rPr>
              <a:t>Intermediate: </a:t>
            </a:r>
            <a:r>
              <a:rPr lang="en-US" sz="1900">
                <a:solidFill>
                  <a:schemeClr val="tx1"/>
                </a:solidFill>
                <a:latin typeface="Century Gothic" panose="020B0502020202020204" pitchFamily="34" charset="0"/>
              </a:rPr>
              <a:t>Moderate-quality stations to fill data gaps.</a:t>
            </a:r>
          </a:p>
          <a:p>
            <a:pPr marL="1200150" lvl="2" indent="-285750">
              <a:buFont typeface="Arial" panose="020B0604020202020204" pitchFamily="34" charset="0"/>
              <a:buChar char="•"/>
            </a:pPr>
            <a:r>
              <a:rPr lang="en-US" sz="1900" b="1">
                <a:solidFill>
                  <a:schemeClr val="tx1"/>
                </a:solidFill>
                <a:latin typeface="Century Gothic" panose="020B0502020202020204" pitchFamily="34" charset="0"/>
              </a:rPr>
              <a:t>Float: </a:t>
            </a:r>
            <a:r>
              <a:rPr lang="en-US" sz="1900">
                <a:solidFill>
                  <a:schemeClr val="tx1"/>
                </a:solidFill>
                <a:latin typeface="Century Gothic" panose="020B0502020202020204" pitchFamily="34" charset="0"/>
              </a:rPr>
              <a:t>Low-cost stations for high-resolution spatial data.</a:t>
            </a:r>
          </a:p>
          <a:p>
            <a:pPr marL="285750" indent="-285750">
              <a:buFont typeface="Arial" panose="020B0604020202020204" pitchFamily="34" charset="0"/>
              <a:buChar char="•"/>
            </a:pPr>
            <a:endParaRPr lang="en-US" sz="2200">
              <a:solidFill>
                <a:schemeClr val="tx1"/>
              </a:solidFill>
              <a:latin typeface="Century Gothic" panose="020B0502020202020204" pitchFamily="34" charset="0"/>
            </a:endParaRPr>
          </a:p>
        </p:txBody>
      </p:sp>
    </p:spTree>
    <p:extLst>
      <p:ext uri="{BB962C8B-B14F-4D97-AF65-F5344CB8AC3E}">
        <p14:creationId xmlns:p14="http://schemas.microsoft.com/office/powerpoint/2010/main" val="3748157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07753-39D6-2428-DFB8-ABC2511C4B74}"/>
            </a:ext>
          </a:extLst>
        </p:cNvPr>
        <p:cNvGrpSpPr/>
        <p:nvPr/>
      </p:nvGrpSpPr>
      <p:grpSpPr>
        <a:xfrm>
          <a:off x="0" y="0"/>
          <a:ext cx="0" cy="0"/>
          <a:chOff x="0" y="0"/>
          <a:chExt cx="0" cy="0"/>
        </a:xfrm>
      </p:grpSpPr>
      <p:pic>
        <p:nvPicPr>
          <p:cNvPr id="7" name="Picture 6" descr="A landscape with a mountain in the background&#10;&#10;AI-generated content may be incorrect.">
            <a:extLst>
              <a:ext uri="{FF2B5EF4-FFF2-40B4-BE49-F238E27FC236}">
                <a16:creationId xmlns:a16="http://schemas.microsoft.com/office/drawing/2014/main" id="{19D52AF6-9F7E-3289-5987-74E727AF9844}"/>
              </a:ext>
            </a:extLst>
          </p:cNvPr>
          <p:cNvPicPr>
            <a:picLocks noGrp="1" noRot="1" noChangeAspect="1" noMove="1" noResize="1" noEditPoints="1" noAdjustHandles="1" noChangeArrowheads="1" noChangeShapeType="1" noCrop="1"/>
          </p:cNvPicPr>
          <p:nvPr/>
        </p:nvPicPr>
        <p:blipFill>
          <a:blip r:embed="rId3" cstate="hqprint">
            <a:alphaModFix amt="20000"/>
            <a:extLst>
              <a:ext uri="{28A0092B-C50C-407E-A947-70E740481C1C}">
                <a14:useLocalDpi xmlns:a14="http://schemas.microsoft.com/office/drawing/2010/main"/>
              </a:ext>
            </a:extLst>
          </a:blip>
          <a:srcRect/>
          <a:stretch>
            <a:fillRect/>
          </a:stretch>
        </p:blipFill>
        <p:spPr>
          <a:xfrm>
            <a:off x="0" y="1321100"/>
            <a:ext cx="12192000" cy="5536900"/>
          </a:xfrm>
          <a:prstGeom prst="rect">
            <a:avLst/>
          </a:prstGeom>
        </p:spPr>
      </p:pic>
      <p:sp>
        <p:nvSpPr>
          <p:cNvPr id="5" name="Title 4">
            <a:extLst>
              <a:ext uri="{FF2B5EF4-FFF2-40B4-BE49-F238E27FC236}">
                <a16:creationId xmlns:a16="http://schemas.microsoft.com/office/drawing/2014/main" id="{AA6992B4-43F7-5C97-0FCD-FE5DA02D3896}"/>
              </a:ext>
            </a:extLst>
          </p:cNvPr>
          <p:cNvSpPr>
            <a:spLocks noGrp="1"/>
          </p:cNvSpPr>
          <p:nvPr>
            <p:ph type="title"/>
          </p:nvPr>
        </p:nvSpPr>
        <p:spPr>
          <a:xfrm>
            <a:off x="301545" y="250925"/>
            <a:ext cx="11890455" cy="778075"/>
          </a:xfrm>
        </p:spPr>
        <p:txBody>
          <a:bodyPr>
            <a:normAutofit/>
          </a:bodyPr>
          <a:lstStyle/>
          <a:p>
            <a:r>
              <a:rPr lang="en-US" sz="3200" dirty="0">
                <a:solidFill>
                  <a:schemeClr val="accent5"/>
                </a:solidFill>
                <a:latin typeface="Roboto" panose="02000000000000000000" pitchFamily="2" charset="0"/>
                <a:ea typeface="Roboto" panose="02000000000000000000" pitchFamily="2" charset="0"/>
                <a:cs typeface="Roboto" panose="02000000000000000000" pitchFamily="2" charset="0"/>
              </a:rPr>
              <a:t>UHOP in the Northeast USA</a:t>
            </a:r>
          </a:p>
        </p:txBody>
      </p:sp>
      <p:pic>
        <p:nvPicPr>
          <p:cNvPr id="10" name="Picture 9" descr="A solar panel on a tower&#10;&#10;AI-generated content may be incorrect.">
            <a:extLst>
              <a:ext uri="{FF2B5EF4-FFF2-40B4-BE49-F238E27FC236}">
                <a16:creationId xmlns:a16="http://schemas.microsoft.com/office/drawing/2014/main" id="{96E80B26-3FD5-CA45-691E-1A90D337D6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6795" y="3555850"/>
            <a:ext cx="3200400" cy="3200400"/>
          </a:xfrm>
          <a:prstGeom prst="rect">
            <a:avLst/>
          </a:prstGeom>
        </p:spPr>
      </p:pic>
      <p:pic>
        <p:nvPicPr>
          <p:cNvPr id="12" name="Picture 11" descr="A solar panel on a tripod&#10;&#10;AI-generated content may be incorrect.">
            <a:extLst>
              <a:ext uri="{FF2B5EF4-FFF2-40B4-BE49-F238E27FC236}">
                <a16:creationId xmlns:a16="http://schemas.microsoft.com/office/drawing/2014/main" id="{06ADB21C-0476-506C-B0D4-9DCA0986FD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8133" y="1574800"/>
            <a:ext cx="448935" cy="673402"/>
          </a:xfrm>
          <a:prstGeom prst="rect">
            <a:avLst/>
          </a:prstGeom>
        </p:spPr>
      </p:pic>
      <p:sp>
        <p:nvSpPr>
          <p:cNvPr id="16" name="Rectangle 15">
            <a:extLst>
              <a:ext uri="{FF2B5EF4-FFF2-40B4-BE49-F238E27FC236}">
                <a16:creationId xmlns:a16="http://schemas.microsoft.com/office/drawing/2014/main" id="{E78A49F7-28D0-AB57-77FB-9B7B4B4D0E82}"/>
              </a:ext>
            </a:extLst>
          </p:cNvPr>
          <p:cNvSpPr/>
          <p:nvPr/>
        </p:nvSpPr>
        <p:spPr>
          <a:xfrm>
            <a:off x="4345076" y="4629524"/>
            <a:ext cx="2887663" cy="1879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900" b="1">
                <a:solidFill>
                  <a:schemeClr val="tx1"/>
                </a:solidFill>
                <a:latin typeface="Century Gothic" panose="020B0502020202020204" pitchFamily="34" charset="0"/>
              </a:rPr>
              <a:t>Mesonet Stations</a:t>
            </a:r>
          </a:p>
          <a:p>
            <a:pPr marL="342900" indent="-342900">
              <a:buFont typeface="Arial" panose="020B0604020202020204" pitchFamily="34" charset="0"/>
              <a:buChar char="•"/>
            </a:pPr>
            <a:r>
              <a:rPr lang="en-US" sz="1900">
                <a:solidFill>
                  <a:schemeClr val="tx1"/>
                </a:solidFill>
                <a:latin typeface="Century Gothic" panose="020B0502020202020204" pitchFamily="34" charset="0"/>
              </a:rPr>
              <a:t>WMO-certified meteorological observation in valleys</a:t>
            </a:r>
          </a:p>
        </p:txBody>
      </p:sp>
      <p:sp>
        <p:nvSpPr>
          <p:cNvPr id="17" name="Rectangle 16">
            <a:extLst>
              <a:ext uri="{FF2B5EF4-FFF2-40B4-BE49-F238E27FC236}">
                <a16:creationId xmlns:a16="http://schemas.microsoft.com/office/drawing/2014/main" id="{8A25ABA3-60DA-5544-9C02-BE9DACADC5C7}"/>
              </a:ext>
            </a:extLst>
          </p:cNvPr>
          <p:cNvSpPr/>
          <p:nvPr/>
        </p:nvSpPr>
        <p:spPr>
          <a:xfrm>
            <a:off x="5972905" y="725027"/>
            <a:ext cx="2375228" cy="1879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900" b="1">
                <a:solidFill>
                  <a:schemeClr val="tx1"/>
                </a:solidFill>
                <a:latin typeface="Century Gothic" panose="020B0502020202020204" pitchFamily="34" charset="0"/>
              </a:rPr>
              <a:t>NESS Stations</a:t>
            </a:r>
          </a:p>
          <a:p>
            <a:pPr marL="342900" indent="-342900">
              <a:buFont typeface="Arial" panose="020B0604020202020204" pitchFamily="34" charset="0"/>
              <a:buChar char="•"/>
            </a:pPr>
            <a:r>
              <a:rPr lang="en-US" sz="1900">
                <a:solidFill>
                  <a:schemeClr val="tx1"/>
                </a:solidFill>
                <a:latin typeface="Century Gothic" panose="020B0502020202020204" pitchFamily="34" charset="0"/>
              </a:rPr>
              <a:t>WMO (as far as practicable) with complete radiation balance. </a:t>
            </a:r>
          </a:p>
          <a:p>
            <a:pPr marL="342900" indent="-342900">
              <a:buFont typeface="Arial" panose="020B0604020202020204" pitchFamily="34" charset="0"/>
              <a:buChar char="•"/>
            </a:pPr>
            <a:r>
              <a:rPr lang="en-US" sz="1900">
                <a:solidFill>
                  <a:schemeClr val="tx1"/>
                </a:solidFill>
                <a:latin typeface="Century Gothic" panose="020B0502020202020204" pitchFamily="34" charset="0"/>
              </a:rPr>
              <a:t>SWE</a:t>
            </a:r>
          </a:p>
          <a:p>
            <a:pPr marL="285750" indent="-285750">
              <a:buFont typeface="Arial" panose="020B0604020202020204" pitchFamily="34" charset="0"/>
              <a:buChar char="•"/>
            </a:pPr>
            <a:endParaRPr lang="en-US" sz="2200">
              <a:solidFill>
                <a:schemeClr val="tx1"/>
              </a:solidFill>
              <a:latin typeface="Century Gothic" panose="020B0502020202020204" pitchFamily="34" charset="0"/>
            </a:endParaRPr>
          </a:p>
        </p:txBody>
      </p:sp>
      <p:pic>
        <p:nvPicPr>
          <p:cNvPr id="18" name="Picture 17" descr="A solar panel on a tripod&#10;&#10;AI-generated content may be incorrect.">
            <a:extLst>
              <a:ext uri="{FF2B5EF4-FFF2-40B4-BE49-F238E27FC236}">
                <a16:creationId xmlns:a16="http://schemas.microsoft.com/office/drawing/2014/main" id="{7376690F-9631-89AA-C708-D62094EAC3F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4994" y="3200400"/>
            <a:ext cx="448935" cy="673402"/>
          </a:xfrm>
          <a:prstGeom prst="rect">
            <a:avLst/>
          </a:prstGeom>
        </p:spPr>
      </p:pic>
      <p:sp>
        <p:nvSpPr>
          <p:cNvPr id="20" name="Rectangle 19">
            <a:extLst>
              <a:ext uri="{FF2B5EF4-FFF2-40B4-BE49-F238E27FC236}">
                <a16:creationId xmlns:a16="http://schemas.microsoft.com/office/drawing/2014/main" id="{6F6449A2-247F-02D3-66B1-098ED5702B2D}"/>
              </a:ext>
            </a:extLst>
          </p:cNvPr>
          <p:cNvSpPr/>
          <p:nvPr/>
        </p:nvSpPr>
        <p:spPr>
          <a:xfrm>
            <a:off x="9843929" y="2597451"/>
            <a:ext cx="1816491" cy="1879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900" b="1">
                <a:solidFill>
                  <a:schemeClr val="tx1"/>
                </a:solidFill>
                <a:latin typeface="Century Gothic" panose="020B0502020202020204" pitchFamily="34" charset="0"/>
              </a:rPr>
              <a:t>Intermediate Stations</a:t>
            </a:r>
          </a:p>
        </p:txBody>
      </p:sp>
      <p:pic>
        <p:nvPicPr>
          <p:cNvPr id="22" name="Graphic 21" descr="Anchor outline">
            <a:extLst>
              <a:ext uri="{FF2B5EF4-FFF2-40B4-BE49-F238E27FC236}">
                <a16:creationId xmlns:a16="http://schemas.microsoft.com/office/drawing/2014/main" id="{A4610181-5CF1-4320-76E2-0539842B2DC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24233" y="465661"/>
            <a:ext cx="472926" cy="472926"/>
          </a:xfrm>
          <a:prstGeom prst="rect">
            <a:avLst/>
          </a:prstGeom>
        </p:spPr>
      </p:pic>
      <p:pic>
        <p:nvPicPr>
          <p:cNvPr id="23" name="Graphic 22" descr="Anchor outline">
            <a:extLst>
              <a:ext uri="{FF2B5EF4-FFF2-40B4-BE49-F238E27FC236}">
                <a16:creationId xmlns:a16="http://schemas.microsoft.com/office/drawing/2014/main" id="{4BEE8FFC-8DC9-EF97-6595-4FB3C40C9CC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430433" y="4751612"/>
            <a:ext cx="472926" cy="472926"/>
          </a:xfrm>
          <a:prstGeom prst="rect">
            <a:avLst/>
          </a:prstGeom>
        </p:spPr>
      </p:pic>
      <p:pic>
        <p:nvPicPr>
          <p:cNvPr id="27" name="Graphic 26" descr="Life ring with solid fill">
            <a:extLst>
              <a:ext uri="{FF2B5EF4-FFF2-40B4-BE49-F238E27FC236}">
                <a16:creationId xmlns:a16="http://schemas.microsoft.com/office/drawing/2014/main" id="{403116CC-FBA3-4448-A5C0-B9763B0D06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033760" y="2559576"/>
            <a:ext cx="355450" cy="355450"/>
          </a:xfrm>
          <a:prstGeom prst="rect">
            <a:avLst/>
          </a:prstGeom>
        </p:spPr>
      </p:pic>
      <p:sp>
        <p:nvSpPr>
          <p:cNvPr id="29" name="Rectangle 28">
            <a:extLst>
              <a:ext uri="{FF2B5EF4-FFF2-40B4-BE49-F238E27FC236}">
                <a16:creationId xmlns:a16="http://schemas.microsoft.com/office/drawing/2014/main" id="{26C3F75B-C1DA-3542-BA12-35C3AD94CFF0}"/>
              </a:ext>
            </a:extLst>
          </p:cNvPr>
          <p:cNvSpPr/>
          <p:nvPr/>
        </p:nvSpPr>
        <p:spPr>
          <a:xfrm>
            <a:off x="9394994" y="1790925"/>
            <a:ext cx="1816491" cy="18793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900" b="1">
                <a:solidFill>
                  <a:schemeClr val="tx1"/>
                </a:solidFill>
                <a:latin typeface="Century Gothic" panose="020B0502020202020204" pitchFamily="34" charset="0"/>
              </a:rPr>
              <a:t>Float Stations</a:t>
            </a:r>
          </a:p>
        </p:txBody>
      </p:sp>
      <p:pic>
        <p:nvPicPr>
          <p:cNvPr id="33" name="Graphic 32" descr="Speedometer Middle with solid fill">
            <a:extLst>
              <a:ext uri="{FF2B5EF4-FFF2-40B4-BE49-F238E27FC236}">
                <a16:creationId xmlns:a16="http://schemas.microsoft.com/office/drawing/2014/main" id="{A3246C21-0280-76C9-EC0E-43CEB83AD6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420446" y="3270100"/>
            <a:ext cx="571500" cy="571500"/>
          </a:xfrm>
          <a:prstGeom prst="rect">
            <a:avLst/>
          </a:prstGeom>
        </p:spPr>
      </p:pic>
      <p:pic>
        <p:nvPicPr>
          <p:cNvPr id="3" name="Picture 2">
            <a:extLst>
              <a:ext uri="{FF2B5EF4-FFF2-40B4-BE49-F238E27FC236}">
                <a16:creationId xmlns:a16="http://schemas.microsoft.com/office/drawing/2014/main" id="{1B6329A4-FD95-FD07-19B1-6D0B0B77F7E0}"/>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785213" y="5760904"/>
            <a:ext cx="663564" cy="995346"/>
          </a:xfrm>
          <a:prstGeom prst="rect">
            <a:avLst/>
          </a:prstGeom>
        </p:spPr>
      </p:pic>
      <p:pic>
        <p:nvPicPr>
          <p:cNvPr id="4" name="Picture 3">
            <a:extLst>
              <a:ext uri="{FF2B5EF4-FFF2-40B4-BE49-F238E27FC236}">
                <a16:creationId xmlns:a16="http://schemas.microsoft.com/office/drawing/2014/main" id="{86B356D4-D00F-0878-E759-08A8F1B33AE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729536" y="1910826"/>
            <a:ext cx="237416" cy="356125"/>
          </a:xfrm>
          <a:prstGeom prst="rect">
            <a:avLst/>
          </a:prstGeom>
        </p:spPr>
      </p:pic>
      <p:pic>
        <p:nvPicPr>
          <p:cNvPr id="11" name="Graphic 10">
            <a:extLst>
              <a:ext uri="{FF2B5EF4-FFF2-40B4-BE49-F238E27FC236}">
                <a16:creationId xmlns:a16="http://schemas.microsoft.com/office/drawing/2014/main" id="{3CB8446F-254A-73D7-2019-520D90C309D6}"/>
              </a:ext>
            </a:extLst>
          </p:cNvPr>
          <p:cNvPicPr>
            <a:picLocks noChangeAspect="1"/>
          </p:cNvPicPr>
          <p:nvPr/>
        </p:nvPicPr>
        <p:blipFill>
          <a:blip r:embed="rId14">
            <a:extLst>
              <a:ext uri="{96DAC541-7B7A-43D3-8B79-37D633B846F1}">
                <asvg:svgBlip xmlns:asvg="http://schemas.microsoft.com/office/drawing/2016/SVG/main" r:embed="rId15"/>
              </a:ext>
            </a:extLst>
          </a:blip>
          <a:srcRect t="-87" b="38702"/>
          <a:stretch>
            <a:fillRect/>
          </a:stretch>
        </p:blipFill>
        <p:spPr>
          <a:xfrm>
            <a:off x="9199813" y="2319682"/>
            <a:ext cx="403519" cy="741805"/>
          </a:xfrm>
          <a:prstGeom prst="rect">
            <a:avLst/>
          </a:prstGeom>
        </p:spPr>
      </p:pic>
      <p:pic>
        <p:nvPicPr>
          <p:cNvPr id="13" name="Graphic 12">
            <a:extLst>
              <a:ext uri="{FF2B5EF4-FFF2-40B4-BE49-F238E27FC236}">
                <a16:creationId xmlns:a16="http://schemas.microsoft.com/office/drawing/2014/main" id="{DD4FF2C1-946D-3023-0AE4-9DB7514F5ACC}"/>
              </a:ext>
            </a:extLst>
          </p:cNvPr>
          <p:cNvPicPr>
            <a:picLocks noChangeAspect="1"/>
          </p:cNvPicPr>
          <p:nvPr/>
        </p:nvPicPr>
        <p:blipFill>
          <a:blip r:embed="rId14">
            <a:extLst>
              <a:ext uri="{96DAC541-7B7A-43D3-8B79-37D633B846F1}">
                <asvg:svgBlip xmlns:asvg="http://schemas.microsoft.com/office/drawing/2016/SVG/main" r:embed="rId15"/>
              </a:ext>
            </a:extLst>
          </a:blip>
          <a:srcRect t="-87" b="38702"/>
          <a:stretch>
            <a:fillRect/>
          </a:stretch>
        </p:blipFill>
        <p:spPr>
          <a:xfrm>
            <a:off x="8096293" y="1801965"/>
            <a:ext cx="260706" cy="479267"/>
          </a:xfrm>
          <a:prstGeom prst="rect">
            <a:avLst/>
          </a:prstGeom>
        </p:spPr>
      </p:pic>
      <p:pic>
        <p:nvPicPr>
          <p:cNvPr id="14" name="Graphic 13">
            <a:extLst>
              <a:ext uri="{FF2B5EF4-FFF2-40B4-BE49-F238E27FC236}">
                <a16:creationId xmlns:a16="http://schemas.microsoft.com/office/drawing/2014/main" id="{82657D49-F12A-DAEF-5813-AC3C871DDE4B}"/>
              </a:ext>
            </a:extLst>
          </p:cNvPr>
          <p:cNvPicPr>
            <a:picLocks noChangeAspect="1"/>
          </p:cNvPicPr>
          <p:nvPr/>
        </p:nvPicPr>
        <p:blipFill>
          <a:blip r:embed="rId14">
            <a:extLst>
              <a:ext uri="{96DAC541-7B7A-43D3-8B79-37D633B846F1}">
                <asvg:svgBlip xmlns:asvg="http://schemas.microsoft.com/office/drawing/2016/SVG/main" r:embed="rId15"/>
              </a:ext>
            </a:extLst>
          </a:blip>
          <a:srcRect t="-87" b="38702"/>
          <a:stretch>
            <a:fillRect/>
          </a:stretch>
        </p:blipFill>
        <p:spPr>
          <a:xfrm>
            <a:off x="9542851" y="5868918"/>
            <a:ext cx="260706" cy="479267"/>
          </a:xfrm>
          <a:prstGeom prst="rect">
            <a:avLst/>
          </a:prstGeom>
        </p:spPr>
      </p:pic>
      <p:pic>
        <p:nvPicPr>
          <p:cNvPr id="15" name="Graphic 14">
            <a:extLst>
              <a:ext uri="{FF2B5EF4-FFF2-40B4-BE49-F238E27FC236}">
                <a16:creationId xmlns:a16="http://schemas.microsoft.com/office/drawing/2014/main" id="{B743F53A-8BBA-6121-B526-89F5C37E3F74}"/>
              </a:ext>
            </a:extLst>
          </p:cNvPr>
          <p:cNvPicPr>
            <a:picLocks noChangeAspect="1"/>
          </p:cNvPicPr>
          <p:nvPr/>
        </p:nvPicPr>
        <p:blipFill>
          <a:blip r:embed="rId14">
            <a:extLst>
              <a:ext uri="{96DAC541-7B7A-43D3-8B79-37D633B846F1}">
                <asvg:svgBlip xmlns:asvg="http://schemas.microsoft.com/office/drawing/2016/SVG/main" r:embed="rId15"/>
              </a:ext>
            </a:extLst>
          </a:blip>
          <a:srcRect t="-87" b="38702"/>
          <a:stretch>
            <a:fillRect/>
          </a:stretch>
        </p:blipFill>
        <p:spPr>
          <a:xfrm>
            <a:off x="9456489" y="4669153"/>
            <a:ext cx="260706" cy="479267"/>
          </a:xfrm>
          <a:prstGeom prst="rect">
            <a:avLst/>
          </a:prstGeom>
        </p:spPr>
      </p:pic>
      <p:pic>
        <p:nvPicPr>
          <p:cNvPr id="19" name="Graphic 18" descr="Life ring with solid fill">
            <a:extLst>
              <a:ext uri="{FF2B5EF4-FFF2-40B4-BE49-F238E27FC236}">
                <a16:creationId xmlns:a16="http://schemas.microsoft.com/office/drawing/2014/main" id="{A1D6A0CF-71BC-57D8-9413-B1747EBE02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38252" y="2049761"/>
            <a:ext cx="355450" cy="355450"/>
          </a:xfrm>
          <a:prstGeom prst="rect">
            <a:avLst/>
          </a:prstGeom>
        </p:spPr>
      </p:pic>
      <p:pic>
        <p:nvPicPr>
          <p:cNvPr id="21" name="Graphic 20" descr="Life ring with solid fill">
            <a:extLst>
              <a:ext uri="{FF2B5EF4-FFF2-40B4-BE49-F238E27FC236}">
                <a16:creationId xmlns:a16="http://schemas.microsoft.com/office/drawing/2014/main" id="{D79ADFB4-2349-4E6F-BB86-8E14578A57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52019" y="4946093"/>
            <a:ext cx="355450" cy="355450"/>
          </a:xfrm>
          <a:prstGeom prst="rect">
            <a:avLst/>
          </a:prstGeom>
        </p:spPr>
      </p:pic>
      <p:pic>
        <p:nvPicPr>
          <p:cNvPr id="24" name="Graphic 23" descr="Life ring with solid fill">
            <a:extLst>
              <a:ext uri="{FF2B5EF4-FFF2-40B4-BE49-F238E27FC236}">
                <a16:creationId xmlns:a16="http://schemas.microsoft.com/office/drawing/2014/main" id="{1CBF3B2E-3F68-F9D7-65AD-CA2939AC32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43274" y="6096600"/>
            <a:ext cx="355450" cy="355450"/>
          </a:xfrm>
          <a:prstGeom prst="rect">
            <a:avLst/>
          </a:prstGeom>
        </p:spPr>
      </p:pic>
      <p:pic>
        <p:nvPicPr>
          <p:cNvPr id="25" name="Picture 24" descr="A solar panel on a tripod&#10;&#10;AI-generated content may be incorrect.">
            <a:extLst>
              <a:ext uri="{FF2B5EF4-FFF2-40B4-BE49-F238E27FC236}">
                <a16:creationId xmlns:a16="http://schemas.microsoft.com/office/drawing/2014/main" id="{E6671DAE-A639-823F-97D9-7F70AFB3F51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3585" y="4551136"/>
            <a:ext cx="448935" cy="673402"/>
          </a:xfrm>
          <a:prstGeom prst="rect">
            <a:avLst/>
          </a:prstGeom>
        </p:spPr>
      </p:pic>
      <p:pic>
        <p:nvPicPr>
          <p:cNvPr id="26" name="Graphic 25" descr="Speedometer Middle with solid fill">
            <a:extLst>
              <a:ext uri="{FF2B5EF4-FFF2-40B4-BE49-F238E27FC236}">
                <a16:creationId xmlns:a16="http://schemas.microsoft.com/office/drawing/2014/main" id="{CA6A6A1B-C3CF-F08F-010C-74B87F5783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03239" y="4784269"/>
            <a:ext cx="571500" cy="571500"/>
          </a:xfrm>
          <a:prstGeom prst="rect">
            <a:avLst/>
          </a:prstGeom>
        </p:spPr>
      </p:pic>
      <p:pic>
        <p:nvPicPr>
          <p:cNvPr id="35" name="Picture 34" descr="A white rectangular object with black background&#10;&#10;AI-generated content may be incorrect.">
            <a:extLst>
              <a:ext uri="{FF2B5EF4-FFF2-40B4-BE49-F238E27FC236}">
                <a16:creationId xmlns:a16="http://schemas.microsoft.com/office/drawing/2014/main" id="{78E38B6F-503A-A9E0-8C8D-DD028C04DA12}"/>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424753" y="2069496"/>
            <a:ext cx="1010103" cy="673402"/>
          </a:xfrm>
          <a:prstGeom prst="rect">
            <a:avLst/>
          </a:prstGeom>
        </p:spPr>
      </p:pic>
    </p:spTree>
    <p:extLst>
      <p:ext uri="{BB962C8B-B14F-4D97-AF65-F5344CB8AC3E}">
        <p14:creationId xmlns:p14="http://schemas.microsoft.com/office/powerpoint/2010/main" val="8783382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DFDA7-701F-B006-B19B-C7DDAF20003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3E76370-E58E-8C64-C573-3169FC6F0EBE}"/>
              </a:ext>
            </a:extLst>
          </p:cNvPr>
          <p:cNvSpPr>
            <a:spLocks noGrp="1"/>
          </p:cNvSpPr>
          <p:nvPr>
            <p:ph idx="1"/>
          </p:nvPr>
        </p:nvSpPr>
        <p:spPr>
          <a:xfrm>
            <a:off x="605858" y="1481237"/>
            <a:ext cx="6847171" cy="4864199"/>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b="1" dirty="0"/>
              <a:t>Prototype for UHOP</a:t>
            </a:r>
            <a:r>
              <a:rPr lang="en-US" dirty="0"/>
              <a:t>: Our networks serve as a successful example for UHOP.</a:t>
            </a:r>
          </a:p>
          <a:p>
            <a:pPr marL="342900" indent="-342900">
              <a:lnSpc>
                <a:spcPct val="100000"/>
              </a:lnSpc>
              <a:buFont typeface="Arial" panose="020B0604020202020204" pitchFamily="34" charset="0"/>
              <a:buChar char="•"/>
            </a:pPr>
            <a:r>
              <a:rPr lang="en-US" b="1" dirty="0"/>
              <a:t>Regional Network: </a:t>
            </a:r>
            <a:r>
              <a:rPr lang="en-US" dirty="0"/>
              <a:t>We are establishing a regional network of high-elevation observatories that can serve as a model for other networks.</a:t>
            </a:r>
          </a:p>
          <a:p>
            <a:pPr marL="342900" indent="-342900">
              <a:lnSpc>
                <a:spcPct val="100000"/>
              </a:lnSpc>
              <a:buFont typeface="Arial" panose="020B0604020202020204" pitchFamily="34" charset="0"/>
              <a:buChar char="•"/>
            </a:pPr>
            <a:r>
              <a:rPr lang="en-US" b="1" dirty="0"/>
              <a:t>Collaboration: </a:t>
            </a:r>
            <a:r>
              <a:rPr lang="en-US" dirty="0"/>
              <a:t>Our project is a prime example of multi-institutional collaboration.</a:t>
            </a:r>
          </a:p>
          <a:p>
            <a:pPr marL="342900" indent="-342900">
              <a:lnSpc>
                <a:spcPct val="100000"/>
              </a:lnSpc>
              <a:buFont typeface="Arial" panose="020B0604020202020204" pitchFamily="34" charset="0"/>
              <a:buChar char="•"/>
            </a:pPr>
            <a:r>
              <a:rPr lang="en-US" b="1" dirty="0"/>
              <a:t>Enhanced Data Sharing for Resilience: </a:t>
            </a:r>
            <a:r>
              <a:rPr lang="en-US" dirty="0"/>
              <a:t>We provide an example of enhanced data sharing for researchers, forecasters, and emergency personnel.</a:t>
            </a:r>
          </a:p>
          <a:p>
            <a:pPr marL="342900" indent="-342900">
              <a:lnSpc>
                <a:spcPct val="140000"/>
              </a:lnSpc>
              <a:buFont typeface="Arial" panose="020B0604020202020204" pitchFamily="34" charset="0"/>
              <a:buChar char="•"/>
            </a:pPr>
            <a:endParaRPr lang="en-US" dirty="0"/>
          </a:p>
        </p:txBody>
      </p:sp>
      <p:pic>
        <p:nvPicPr>
          <p:cNvPr id="4" name="Picture 3" descr="A person and person standing next to a solar panel&#10;&#10;AI-generated content may be incorrect.">
            <a:extLst>
              <a:ext uri="{FF2B5EF4-FFF2-40B4-BE49-F238E27FC236}">
                <a16:creationId xmlns:a16="http://schemas.microsoft.com/office/drawing/2014/main" id="{095B671A-CA3D-A5E6-38E2-512AABFF47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6566555" y="1232554"/>
            <a:ext cx="6678891" cy="4572000"/>
          </a:xfrm>
          <a:prstGeom prst="rect">
            <a:avLst/>
          </a:prstGeom>
        </p:spPr>
      </p:pic>
      <p:sp>
        <p:nvSpPr>
          <p:cNvPr id="6" name="Title 5">
            <a:extLst>
              <a:ext uri="{FF2B5EF4-FFF2-40B4-BE49-F238E27FC236}">
                <a16:creationId xmlns:a16="http://schemas.microsoft.com/office/drawing/2014/main" id="{677797B3-FFF0-B889-AEFB-670F998BBCF5}"/>
              </a:ext>
            </a:extLst>
          </p:cNvPr>
          <p:cNvSpPr>
            <a:spLocks noGrp="1"/>
          </p:cNvSpPr>
          <p:nvPr>
            <p:ph type="title"/>
          </p:nvPr>
        </p:nvSpPr>
        <p:spPr>
          <a:xfrm>
            <a:off x="523307" y="512564"/>
            <a:ext cx="7012271" cy="778075"/>
          </a:xfrm>
        </p:spPr>
        <p:txBody>
          <a:bodyPr>
            <a:normAutofit/>
          </a:bodyPr>
          <a:lstStyle/>
          <a:p>
            <a:r>
              <a:rPr lang="en-US">
                <a:latin typeface="Roboto" panose="02000000000000000000" pitchFamily="2" charset="0"/>
                <a:ea typeface="Roboto" panose="02000000000000000000" pitchFamily="2" charset="0"/>
                <a:cs typeface="Roboto" panose="02000000000000000000" pitchFamily="2" charset="0"/>
              </a:rPr>
              <a:t>A model for the world</a:t>
            </a:r>
          </a:p>
        </p:txBody>
      </p:sp>
    </p:spTree>
    <p:extLst>
      <p:ext uri="{BB962C8B-B14F-4D97-AF65-F5344CB8AC3E}">
        <p14:creationId xmlns:p14="http://schemas.microsoft.com/office/powerpoint/2010/main" val="3485509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E184D-8042-6F54-9F22-2E7A4EEE74A4}"/>
            </a:ext>
          </a:extLst>
        </p:cNvPr>
        <p:cNvGrpSpPr/>
        <p:nvPr/>
      </p:nvGrpSpPr>
      <p:grpSpPr>
        <a:xfrm>
          <a:off x="0" y="0"/>
          <a:ext cx="0" cy="0"/>
          <a:chOff x="0" y="0"/>
          <a:chExt cx="0" cy="0"/>
        </a:xfrm>
      </p:grpSpPr>
      <p:pic>
        <p:nvPicPr>
          <p:cNvPr id="7" name="Picture 6" descr="A landscape with a mountain in the background&#10;&#10;AI-generated content may be incorrect.">
            <a:extLst>
              <a:ext uri="{FF2B5EF4-FFF2-40B4-BE49-F238E27FC236}">
                <a16:creationId xmlns:a16="http://schemas.microsoft.com/office/drawing/2014/main" id="{ECFE6F8C-7E4A-BBB2-A49B-704112210B57}"/>
              </a:ext>
            </a:extLst>
          </p:cNvPr>
          <p:cNvPicPr>
            <a:picLocks noGrp="1" noRot="1" noChangeAspect="1" noMove="1" noResize="1" noEditPoints="1" noAdjustHandles="1" noChangeArrowheads="1" noChangeShapeType="1" noCrop="1"/>
          </p:cNvPicPr>
          <p:nvPr/>
        </p:nvPicPr>
        <p:blipFill>
          <a:blip r:embed="rId3" cstate="hqprint">
            <a:alphaModFix amt="20000"/>
            <a:extLst>
              <a:ext uri="{28A0092B-C50C-407E-A947-70E740481C1C}">
                <a14:useLocalDpi xmlns:a14="http://schemas.microsoft.com/office/drawing/2010/main"/>
              </a:ext>
            </a:extLst>
          </a:blip>
          <a:srcRect/>
          <a:stretch>
            <a:fillRect/>
          </a:stretch>
        </p:blipFill>
        <p:spPr>
          <a:xfrm>
            <a:off x="0" y="1321100"/>
            <a:ext cx="12192000" cy="5536900"/>
          </a:xfrm>
          <a:prstGeom prst="rect">
            <a:avLst/>
          </a:prstGeom>
        </p:spPr>
      </p:pic>
      <p:sp>
        <p:nvSpPr>
          <p:cNvPr id="5" name="Title 4">
            <a:extLst>
              <a:ext uri="{FF2B5EF4-FFF2-40B4-BE49-F238E27FC236}">
                <a16:creationId xmlns:a16="http://schemas.microsoft.com/office/drawing/2014/main" id="{E290251F-6D29-1594-C6E0-CCD205DF802B}"/>
              </a:ext>
            </a:extLst>
          </p:cNvPr>
          <p:cNvSpPr>
            <a:spLocks noGrp="1"/>
          </p:cNvSpPr>
          <p:nvPr>
            <p:ph type="title"/>
          </p:nvPr>
        </p:nvSpPr>
        <p:spPr>
          <a:xfrm>
            <a:off x="589292" y="505240"/>
            <a:ext cx="11890455" cy="778075"/>
          </a:xfrm>
        </p:spPr>
        <p:txBody>
          <a:bodyPr>
            <a:noAutofit/>
          </a:bodyPr>
          <a:lstStyle/>
          <a:p>
            <a:r>
              <a:rPr lang="en-US" sz="5400">
                <a:solidFill>
                  <a:schemeClr val="accent5"/>
                </a:solidFill>
                <a:latin typeface="Roboto" panose="02000000000000000000" pitchFamily="2" charset="0"/>
                <a:ea typeface="Roboto" panose="02000000000000000000" pitchFamily="2" charset="0"/>
                <a:cs typeface="Roboto" panose="02000000000000000000" pitchFamily="2" charset="0"/>
              </a:rPr>
              <a:t>Questions?</a:t>
            </a:r>
          </a:p>
        </p:txBody>
      </p:sp>
      <p:pic>
        <p:nvPicPr>
          <p:cNvPr id="10" name="Picture 9" descr="A solar panel on a tower&#10;&#10;AI-generated content may be incorrect.">
            <a:extLst>
              <a:ext uri="{FF2B5EF4-FFF2-40B4-BE49-F238E27FC236}">
                <a16:creationId xmlns:a16="http://schemas.microsoft.com/office/drawing/2014/main" id="{B289D6E4-3889-938D-E95C-5DD112A6AC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16795" y="3555850"/>
            <a:ext cx="3200400" cy="3200400"/>
          </a:xfrm>
          <a:prstGeom prst="rect">
            <a:avLst/>
          </a:prstGeom>
        </p:spPr>
      </p:pic>
      <p:pic>
        <p:nvPicPr>
          <p:cNvPr id="12" name="Picture 11" descr="A solar panel on a tripod&#10;&#10;AI-generated content may be incorrect.">
            <a:extLst>
              <a:ext uri="{FF2B5EF4-FFF2-40B4-BE49-F238E27FC236}">
                <a16:creationId xmlns:a16="http://schemas.microsoft.com/office/drawing/2014/main" id="{D3CC397C-C826-A7E0-4BA8-0B0C94A8817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8133" y="1574800"/>
            <a:ext cx="448935" cy="673402"/>
          </a:xfrm>
          <a:prstGeom prst="rect">
            <a:avLst/>
          </a:prstGeom>
        </p:spPr>
      </p:pic>
      <p:pic>
        <p:nvPicPr>
          <p:cNvPr id="18" name="Picture 17" descr="A solar panel on a tripod&#10;&#10;AI-generated content may be incorrect.">
            <a:extLst>
              <a:ext uri="{FF2B5EF4-FFF2-40B4-BE49-F238E27FC236}">
                <a16:creationId xmlns:a16="http://schemas.microsoft.com/office/drawing/2014/main" id="{9F1CC212-8503-32C6-108E-156AD143611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94994" y="3200400"/>
            <a:ext cx="448935" cy="673402"/>
          </a:xfrm>
          <a:prstGeom prst="rect">
            <a:avLst/>
          </a:prstGeom>
        </p:spPr>
      </p:pic>
      <p:pic>
        <p:nvPicPr>
          <p:cNvPr id="3" name="Picture 2">
            <a:extLst>
              <a:ext uri="{FF2B5EF4-FFF2-40B4-BE49-F238E27FC236}">
                <a16:creationId xmlns:a16="http://schemas.microsoft.com/office/drawing/2014/main" id="{60243C7F-9068-21D5-812F-13F926AA9E6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5213" y="5760904"/>
            <a:ext cx="663564" cy="995346"/>
          </a:xfrm>
          <a:prstGeom prst="rect">
            <a:avLst/>
          </a:prstGeom>
        </p:spPr>
      </p:pic>
      <p:pic>
        <p:nvPicPr>
          <p:cNvPr id="4" name="Picture 3">
            <a:extLst>
              <a:ext uri="{FF2B5EF4-FFF2-40B4-BE49-F238E27FC236}">
                <a16:creationId xmlns:a16="http://schemas.microsoft.com/office/drawing/2014/main" id="{D97727E4-14A4-F83F-342D-0B095C827F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29536" y="1910826"/>
            <a:ext cx="237416" cy="356125"/>
          </a:xfrm>
          <a:prstGeom prst="rect">
            <a:avLst/>
          </a:prstGeom>
        </p:spPr>
      </p:pic>
      <p:pic>
        <p:nvPicPr>
          <p:cNvPr id="13" name="Graphic 12">
            <a:extLst>
              <a:ext uri="{FF2B5EF4-FFF2-40B4-BE49-F238E27FC236}">
                <a16:creationId xmlns:a16="http://schemas.microsoft.com/office/drawing/2014/main" id="{7F76349D-0106-2D38-614D-BFA716E5B896}"/>
              </a:ext>
            </a:extLst>
          </p:cNvPr>
          <p:cNvPicPr>
            <a:picLocks noChangeAspect="1"/>
          </p:cNvPicPr>
          <p:nvPr/>
        </p:nvPicPr>
        <p:blipFill>
          <a:blip r:embed="rId8">
            <a:extLst>
              <a:ext uri="{96DAC541-7B7A-43D3-8B79-37D633B846F1}">
                <asvg:svgBlip xmlns:asvg="http://schemas.microsoft.com/office/drawing/2016/SVG/main" r:embed="rId9"/>
              </a:ext>
            </a:extLst>
          </a:blip>
          <a:srcRect t="-87" b="38702"/>
          <a:stretch>
            <a:fillRect/>
          </a:stretch>
        </p:blipFill>
        <p:spPr>
          <a:xfrm>
            <a:off x="8096293" y="1801965"/>
            <a:ext cx="260706" cy="479267"/>
          </a:xfrm>
          <a:prstGeom prst="rect">
            <a:avLst/>
          </a:prstGeom>
        </p:spPr>
      </p:pic>
      <p:pic>
        <p:nvPicPr>
          <p:cNvPr id="14" name="Graphic 13">
            <a:extLst>
              <a:ext uri="{FF2B5EF4-FFF2-40B4-BE49-F238E27FC236}">
                <a16:creationId xmlns:a16="http://schemas.microsoft.com/office/drawing/2014/main" id="{0611EC97-720F-366F-8AF4-39D39FF59983}"/>
              </a:ext>
            </a:extLst>
          </p:cNvPr>
          <p:cNvPicPr>
            <a:picLocks noChangeAspect="1"/>
          </p:cNvPicPr>
          <p:nvPr/>
        </p:nvPicPr>
        <p:blipFill>
          <a:blip r:embed="rId8">
            <a:extLst>
              <a:ext uri="{96DAC541-7B7A-43D3-8B79-37D633B846F1}">
                <asvg:svgBlip xmlns:asvg="http://schemas.microsoft.com/office/drawing/2016/SVG/main" r:embed="rId9"/>
              </a:ext>
            </a:extLst>
          </a:blip>
          <a:srcRect t="-87" b="38702"/>
          <a:stretch>
            <a:fillRect/>
          </a:stretch>
        </p:blipFill>
        <p:spPr>
          <a:xfrm>
            <a:off x="9542851" y="5868918"/>
            <a:ext cx="260706" cy="479267"/>
          </a:xfrm>
          <a:prstGeom prst="rect">
            <a:avLst/>
          </a:prstGeom>
        </p:spPr>
      </p:pic>
      <p:pic>
        <p:nvPicPr>
          <p:cNvPr id="15" name="Graphic 14">
            <a:extLst>
              <a:ext uri="{FF2B5EF4-FFF2-40B4-BE49-F238E27FC236}">
                <a16:creationId xmlns:a16="http://schemas.microsoft.com/office/drawing/2014/main" id="{45FED55F-E8C4-9B0E-22D4-6F858927D284}"/>
              </a:ext>
            </a:extLst>
          </p:cNvPr>
          <p:cNvPicPr>
            <a:picLocks noChangeAspect="1"/>
          </p:cNvPicPr>
          <p:nvPr/>
        </p:nvPicPr>
        <p:blipFill>
          <a:blip r:embed="rId8">
            <a:extLst>
              <a:ext uri="{96DAC541-7B7A-43D3-8B79-37D633B846F1}">
                <asvg:svgBlip xmlns:asvg="http://schemas.microsoft.com/office/drawing/2016/SVG/main" r:embed="rId9"/>
              </a:ext>
            </a:extLst>
          </a:blip>
          <a:srcRect t="-87" b="38702"/>
          <a:stretch>
            <a:fillRect/>
          </a:stretch>
        </p:blipFill>
        <p:spPr>
          <a:xfrm>
            <a:off x="9456489" y="4669153"/>
            <a:ext cx="260706" cy="479267"/>
          </a:xfrm>
          <a:prstGeom prst="rect">
            <a:avLst/>
          </a:prstGeom>
        </p:spPr>
      </p:pic>
      <p:pic>
        <p:nvPicPr>
          <p:cNvPr id="25" name="Picture 24" descr="A solar panel on a tripod&#10;&#10;AI-generated content may be incorrect.">
            <a:extLst>
              <a:ext uri="{FF2B5EF4-FFF2-40B4-BE49-F238E27FC236}">
                <a16:creationId xmlns:a16="http://schemas.microsoft.com/office/drawing/2014/main" id="{B1E3333B-3344-6B23-279A-2F8564135F0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883585" y="4551136"/>
            <a:ext cx="448935" cy="673402"/>
          </a:xfrm>
          <a:prstGeom prst="rect">
            <a:avLst/>
          </a:prstGeom>
        </p:spPr>
      </p:pic>
      <p:pic>
        <p:nvPicPr>
          <p:cNvPr id="35" name="Picture 34" descr="A white rectangular object with black background&#10;&#10;AI-generated content may be incorrect.">
            <a:extLst>
              <a:ext uri="{FF2B5EF4-FFF2-40B4-BE49-F238E27FC236}">
                <a16:creationId xmlns:a16="http://schemas.microsoft.com/office/drawing/2014/main" id="{5D6F1961-A209-C4E3-F11D-E930500682C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424753" y="2069496"/>
            <a:ext cx="1010103" cy="673402"/>
          </a:xfrm>
          <a:prstGeom prst="rect">
            <a:avLst/>
          </a:prstGeom>
        </p:spPr>
      </p:pic>
      <p:sp>
        <p:nvSpPr>
          <p:cNvPr id="2" name="Title 4">
            <a:extLst>
              <a:ext uri="{FF2B5EF4-FFF2-40B4-BE49-F238E27FC236}">
                <a16:creationId xmlns:a16="http://schemas.microsoft.com/office/drawing/2014/main" id="{EE6B8C5D-D52A-778D-D30D-2B0763DF0F64}"/>
              </a:ext>
            </a:extLst>
          </p:cNvPr>
          <p:cNvSpPr txBox="1">
            <a:spLocks/>
          </p:cNvSpPr>
          <p:nvPr/>
        </p:nvSpPr>
        <p:spPr>
          <a:xfrm>
            <a:off x="2503549" y="2419249"/>
            <a:ext cx="11890455" cy="2687831"/>
          </a:xfrm>
          <a:prstGeom prst="rect">
            <a:avLst/>
          </a:prstGeom>
        </p:spPr>
        <p:txBody>
          <a:bodyPr anchor="ctr">
            <a:noAutofit/>
          </a:bodyPr>
          <a:lstStyle>
            <a:lvl1pPr algn="l" defTabSz="914400" rtl="0" eaLnBrk="1" latinLnBrk="0" hangingPunct="1">
              <a:lnSpc>
                <a:spcPct val="90000"/>
              </a:lnSpc>
              <a:spcBef>
                <a:spcPct val="0"/>
              </a:spcBef>
              <a:buNone/>
              <a:defRPr sz="3600" b="1" i="0" kern="1200">
                <a:solidFill>
                  <a:srgbClr val="154734"/>
                </a:solidFill>
                <a:latin typeface="Lora SemiBold" pitchFamily="2" charset="77"/>
                <a:ea typeface="+mj-ea"/>
                <a:cs typeface="Times New Roman" panose="02020603050405020304" pitchFamily="18" charset="0"/>
              </a:defRPr>
            </a:lvl1pPr>
          </a:lstStyle>
          <a:p>
            <a:r>
              <a:rPr lang="en-US" dirty="0">
                <a:solidFill>
                  <a:schemeClr val="accent5"/>
                </a:solidFill>
                <a:latin typeface="Roboto" panose="02000000000000000000" pitchFamily="2" charset="0"/>
                <a:ea typeface="Roboto" panose="02000000000000000000" pitchFamily="2" charset="0"/>
                <a:cs typeface="Roboto" panose="02000000000000000000" pitchFamily="2" charset="0"/>
              </a:rPr>
              <a:t>Joshua Beneš</a:t>
            </a:r>
          </a:p>
          <a:p>
            <a:r>
              <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rPr>
              <a:t>Associate Director of </a:t>
            </a:r>
          </a:p>
          <a:p>
            <a:r>
              <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rPr>
              <a:t>Research Facilities &amp; Networks</a:t>
            </a:r>
          </a:p>
          <a:p>
            <a:r>
              <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rPr>
              <a:t>University of Vermont</a:t>
            </a:r>
          </a:p>
          <a:p>
            <a:r>
              <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rPr>
              <a:t>Water Resources Institute</a:t>
            </a:r>
          </a:p>
          <a:p>
            <a:r>
              <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rPr>
              <a:t>jbenes@uvm.edu</a:t>
            </a:r>
          </a:p>
          <a:p>
            <a:endParaRPr lang="en-US" sz="2400" b="0" dirty="0">
              <a:solidFill>
                <a:schemeClr val="accent5"/>
              </a:solidFill>
              <a:latin typeface="Roboto" panose="02000000000000000000" pitchFamily="2" charset="0"/>
              <a:ea typeface="Roboto" panose="02000000000000000000" pitchFamily="2" charset="0"/>
              <a:cs typeface="Roboto" panose="02000000000000000000" pitchFamily="2" charset="0"/>
            </a:endParaRPr>
          </a:p>
        </p:txBody>
      </p:sp>
      <p:pic>
        <p:nvPicPr>
          <p:cNvPr id="6" name="Picture 5" descr="A blue drop of water on a black background&#10;&#10;AI-generated content may be incorrect.">
            <a:extLst>
              <a:ext uri="{FF2B5EF4-FFF2-40B4-BE49-F238E27FC236}">
                <a16:creationId xmlns:a16="http://schemas.microsoft.com/office/drawing/2014/main" id="{63BC4DC4-91D5-3525-3B0B-222694702EBD}"/>
              </a:ext>
            </a:extLst>
          </p:cNvPr>
          <p:cNvPicPr>
            <a:picLocks noChangeAspect="1"/>
          </p:cNvPicPr>
          <p:nvPr/>
        </p:nvPicPr>
        <p:blipFill>
          <a:blip r:embed="rId11" cstate="email">
            <a:extLst>
              <a:ext uri="{28A0092B-C50C-407E-A947-70E740481C1C}">
                <a14:useLocalDpi xmlns:a14="http://schemas.microsoft.com/office/drawing/2010/main"/>
              </a:ext>
            </a:extLst>
          </a:blip>
          <a:srcRect t="-12088"/>
          <a:stretch>
            <a:fillRect/>
          </a:stretch>
        </p:blipFill>
        <p:spPr>
          <a:xfrm>
            <a:off x="589292" y="2477182"/>
            <a:ext cx="2074342" cy="2057262"/>
          </a:xfrm>
          <a:prstGeom prst="rect">
            <a:avLst/>
          </a:prstGeom>
        </p:spPr>
      </p:pic>
    </p:spTree>
    <p:extLst>
      <p:ext uri="{BB962C8B-B14F-4D97-AF65-F5344CB8AC3E}">
        <p14:creationId xmlns:p14="http://schemas.microsoft.com/office/powerpoint/2010/main" val="3215820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7F17"/>
        </a:solidFill>
        <a:effectLst/>
      </p:bgPr>
    </p:bg>
    <p:spTree>
      <p:nvGrpSpPr>
        <p:cNvPr id="1" name=""/>
        <p:cNvGrpSpPr/>
        <p:nvPr/>
      </p:nvGrpSpPr>
      <p:grpSpPr>
        <a:xfrm>
          <a:off x="0" y="0"/>
          <a:ext cx="0" cy="0"/>
          <a:chOff x="0" y="0"/>
          <a:chExt cx="0" cy="0"/>
        </a:xfrm>
      </p:grpSpPr>
      <p:pic>
        <p:nvPicPr>
          <p:cNvPr id="4" name="Picture 3" descr="Aerial view of a flooded city&#10;&#10;AI-generated content may be incorrect.">
            <a:extLst>
              <a:ext uri="{FF2B5EF4-FFF2-40B4-BE49-F238E27FC236}">
                <a16:creationId xmlns:a16="http://schemas.microsoft.com/office/drawing/2014/main" id="{1E868282-031A-C946-224E-58890A9C597C}"/>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337013" cy="6959065"/>
          </a:xfrm>
          <a:prstGeom prst="rect">
            <a:avLst/>
          </a:prstGeom>
        </p:spPr>
      </p:pic>
      <p:sp>
        <p:nvSpPr>
          <p:cNvPr id="13" name="TextBox 12">
            <a:extLst>
              <a:ext uri="{FF2B5EF4-FFF2-40B4-BE49-F238E27FC236}">
                <a16:creationId xmlns:a16="http://schemas.microsoft.com/office/drawing/2014/main" id="{992281C7-AD80-1EB6-71A6-F582330E5A5C}"/>
              </a:ext>
            </a:extLst>
          </p:cNvPr>
          <p:cNvSpPr txBox="1"/>
          <p:nvPr/>
        </p:nvSpPr>
        <p:spPr>
          <a:xfrm>
            <a:off x="6168506" y="6312734"/>
            <a:ext cx="6093994" cy="646331"/>
          </a:xfrm>
          <a:prstGeom prst="rect">
            <a:avLst/>
          </a:prstGeom>
          <a:noFill/>
        </p:spPr>
        <p:txBody>
          <a:bodyPr wrap="square">
            <a:spAutoFit/>
          </a:bodyPr>
          <a:lstStyle/>
          <a:p>
            <a:pPr algn="r"/>
            <a:r>
              <a:rPr lang="en-US" b="1" i="1">
                <a:solidFill>
                  <a:schemeClr val="bg1"/>
                </a:solidFill>
              </a:rPr>
              <a:t>Photo Credit:</a:t>
            </a:r>
          </a:p>
          <a:p>
            <a:pPr algn="r"/>
            <a:r>
              <a:rPr lang="en-US" i="1">
                <a:solidFill>
                  <a:schemeClr val="bg1"/>
                </a:solidFill>
              </a:rPr>
              <a:t>UVM SAL</a:t>
            </a:r>
          </a:p>
        </p:txBody>
      </p:sp>
      <p:sp>
        <p:nvSpPr>
          <p:cNvPr id="14" name="Rectangle 13">
            <a:extLst>
              <a:ext uri="{FF2B5EF4-FFF2-40B4-BE49-F238E27FC236}">
                <a16:creationId xmlns:a16="http://schemas.microsoft.com/office/drawing/2014/main" id="{2000F21C-E893-ABD4-63DE-3EE2D954D5DF}"/>
              </a:ext>
            </a:extLst>
          </p:cNvPr>
          <p:cNvSpPr/>
          <p:nvPr/>
        </p:nvSpPr>
        <p:spPr>
          <a:xfrm>
            <a:off x="889952" y="5733288"/>
            <a:ext cx="10267085" cy="57944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38740D5B-94B2-DF23-CE70-6FE926685540}"/>
              </a:ext>
            </a:extLst>
          </p:cNvPr>
          <p:cNvSpPr>
            <a:spLocks noGrp="1"/>
          </p:cNvSpPr>
          <p:nvPr>
            <p:ph idx="1"/>
          </p:nvPr>
        </p:nvSpPr>
        <p:spPr>
          <a:xfrm>
            <a:off x="1034963" y="5666403"/>
            <a:ext cx="9865019" cy="501233"/>
          </a:xfrm>
        </p:spPr>
        <p:txBody>
          <a:bodyPr>
            <a:noAutofit/>
          </a:bodyPr>
          <a:lstStyle/>
          <a:p>
            <a:pPr>
              <a:lnSpc>
                <a:spcPct val="130000"/>
              </a:lnSpc>
            </a:pPr>
            <a:r>
              <a:rPr lang="en-US" sz="2400" b="1">
                <a:latin typeface="Century Gothic"/>
              </a:rPr>
              <a:t>Vermont Flooding Event: July 10</a:t>
            </a:r>
            <a:r>
              <a:rPr lang="en-US" sz="2400" b="1" baseline="30000">
                <a:latin typeface="Century Gothic"/>
              </a:rPr>
              <a:t>th</a:t>
            </a:r>
            <a:r>
              <a:rPr lang="en-US" sz="2400" b="1">
                <a:latin typeface="Century Gothic"/>
              </a:rPr>
              <a:t>, 2023</a:t>
            </a:r>
          </a:p>
          <a:p>
            <a:pPr>
              <a:lnSpc>
                <a:spcPct val="130000"/>
              </a:lnSpc>
            </a:pPr>
            <a:endParaRPr lang="en-US" sz="1600" b="1">
              <a:solidFill>
                <a:schemeClr val="tx1"/>
              </a:solidFill>
              <a:latin typeface="Century Gothic"/>
            </a:endParaRPr>
          </a:p>
        </p:txBody>
      </p:sp>
      <p:pic>
        <p:nvPicPr>
          <p:cNvPr id="17" name="Picture 16" descr="A screenshot of a computer&#10;&#10;AI-generated content may be incorrect.">
            <a:extLst>
              <a:ext uri="{FF2B5EF4-FFF2-40B4-BE49-F238E27FC236}">
                <a16:creationId xmlns:a16="http://schemas.microsoft.com/office/drawing/2014/main" id="{F19C9AA2-F0C2-562C-1BC1-50E38C1AB8BE}"/>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6111541" y="3234197"/>
            <a:ext cx="5045496" cy="2359657"/>
          </a:xfrm>
          <a:prstGeom prst="rect">
            <a:avLst/>
          </a:prstGeom>
        </p:spPr>
      </p:pic>
      <p:pic>
        <p:nvPicPr>
          <p:cNvPr id="18" name="Picture 17">
            <a:extLst>
              <a:ext uri="{FF2B5EF4-FFF2-40B4-BE49-F238E27FC236}">
                <a16:creationId xmlns:a16="http://schemas.microsoft.com/office/drawing/2014/main" id="{7985A7CE-6C27-ADFF-3BFA-2E0DBE1A1F30}"/>
              </a:ext>
            </a:extLst>
          </p:cNvPr>
          <p:cNvPicPr>
            <a:picLocks noChangeAspect="1"/>
          </p:cNvPicPr>
          <p:nvPr/>
        </p:nvPicPr>
        <p:blipFill>
          <a:blip r:embed="rId5"/>
          <a:stretch>
            <a:fillRect/>
          </a:stretch>
        </p:blipFill>
        <p:spPr>
          <a:xfrm>
            <a:off x="7262497" y="129208"/>
            <a:ext cx="3906012" cy="3027159"/>
          </a:xfrm>
          <a:prstGeom prst="rect">
            <a:avLst/>
          </a:prstGeom>
        </p:spPr>
      </p:pic>
    </p:spTree>
    <p:extLst>
      <p:ext uri="{BB962C8B-B14F-4D97-AF65-F5344CB8AC3E}">
        <p14:creationId xmlns:p14="http://schemas.microsoft.com/office/powerpoint/2010/main" val="14318478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3B00BC2-6E91-B3D9-A418-1B7FDC7AE5A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F2890F6-76C0-8EC8-AF78-AEB3352076B0}"/>
              </a:ext>
            </a:extLst>
          </p:cNvPr>
          <p:cNvSpPr/>
          <p:nvPr/>
        </p:nvSpPr>
        <p:spPr>
          <a:xfrm>
            <a:off x="889952" y="5733288"/>
            <a:ext cx="10267085" cy="57944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2F52F44A-4181-EA46-7001-5C07B40A3201}"/>
              </a:ext>
            </a:extLst>
          </p:cNvPr>
          <p:cNvSpPr>
            <a:spLocks noGrp="1"/>
          </p:cNvSpPr>
          <p:nvPr>
            <p:ph idx="1"/>
          </p:nvPr>
        </p:nvSpPr>
        <p:spPr>
          <a:xfrm>
            <a:off x="1034963" y="5733288"/>
            <a:ext cx="9865019" cy="501233"/>
          </a:xfrm>
        </p:spPr>
        <p:txBody>
          <a:bodyPr>
            <a:noAutofit/>
          </a:bodyPr>
          <a:lstStyle/>
          <a:p>
            <a:pPr>
              <a:lnSpc>
                <a:spcPct val="130000"/>
              </a:lnSpc>
            </a:pPr>
            <a:r>
              <a:rPr lang="en-US" sz="2400" b="1">
                <a:latin typeface="Century Gothic"/>
              </a:rPr>
              <a:t>Vermont Flooding Event – (Rain on Snow): December 18</a:t>
            </a:r>
            <a:r>
              <a:rPr lang="en-US" sz="2400" b="1" baseline="30000">
                <a:latin typeface="Century Gothic"/>
              </a:rPr>
              <a:t>th</a:t>
            </a:r>
            <a:r>
              <a:rPr lang="en-US" sz="2400" b="1">
                <a:latin typeface="Century Gothic"/>
              </a:rPr>
              <a:t>, 2023</a:t>
            </a:r>
          </a:p>
          <a:p>
            <a:pPr>
              <a:lnSpc>
                <a:spcPct val="130000"/>
              </a:lnSpc>
            </a:pPr>
            <a:endParaRPr lang="en-US" sz="1600" b="1">
              <a:solidFill>
                <a:schemeClr val="tx1"/>
              </a:solidFill>
              <a:latin typeface="Century Gothic"/>
            </a:endParaRPr>
          </a:p>
        </p:txBody>
      </p:sp>
      <p:pic>
        <p:nvPicPr>
          <p:cNvPr id="11" name="Picture 10" descr="A screenshot of a computer&#10;&#10;AI-generated content may be incorrect.">
            <a:extLst>
              <a:ext uri="{FF2B5EF4-FFF2-40B4-BE49-F238E27FC236}">
                <a16:creationId xmlns:a16="http://schemas.microsoft.com/office/drawing/2014/main" id="{F9E5DF16-4C51-AF23-9BE1-B475E71B32C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496836" y="2935224"/>
            <a:ext cx="3660202" cy="2719505"/>
          </a:xfrm>
          <a:prstGeom prst="rect">
            <a:avLst/>
          </a:prstGeom>
        </p:spPr>
      </p:pic>
      <p:pic>
        <p:nvPicPr>
          <p:cNvPr id="14" name="Picture 13" descr="A screenshot of a computer&#10;&#10;AI-generated content may be incorrect.">
            <a:extLst>
              <a:ext uri="{FF2B5EF4-FFF2-40B4-BE49-F238E27FC236}">
                <a16:creationId xmlns:a16="http://schemas.microsoft.com/office/drawing/2014/main" id="{4A370F6C-385A-979F-0136-BEA1F992C036}"/>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496835" y="2154358"/>
            <a:ext cx="3660202" cy="861777"/>
          </a:xfrm>
          <a:prstGeom prst="rect">
            <a:avLst/>
          </a:prstGeom>
        </p:spPr>
      </p:pic>
    </p:spTree>
    <p:extLst>
      <p:ext uri="{BB962C8B-B14F-4D97-AF65-F5344CB8AC3E}">
        <p14:creationId xmlns:p14="http://schemas.microsoft.com/office/powerpoint/2010/main" val="943129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790EA-FB53-BFFF-2915-B720DE7268D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C21C97-B8AE-8A44-111C-62F98FF3AF5F}"/>
              </a:ext>
            </a:extLst>
          </p:cNvPr>
          <p:cNvPicPr>
            <a:picLocks noGrp="1" noRot="1" noChangeAspect="1" noMove="1" noResize="1" noEditPoints="1" noAdjustHandles="1" noChangeArrowheads="1" noChangeShapeType="1" noCrop="1"/>
          </p:cNvPicPr>
          <p:nvPr/>
        </p:nvPicPr>
        <p:blipFill>
          <a:blip r:embed="rId3"/>
          <a:stretch>
            <a:fillRect/>
          </a:stretch>
        </p:blipFill>
        <p:spPr>
          <a:xfrm>
            <a:off x="0" y="0"/>
            <a:ext cx="12192000" cy="8128000"/>
          </a:xfrm>
          <a:prstGeom prst="rect">
            <a:avLst/>
          </a:prstGeom>
        </p:spPr>
      </p:pic>
      <p:sp>
        <p:nvSpPr>
          <p:cNvPr id="13" name="TextBox 12">
            <a:extLst>
              <a:ext uri="{FF2B5EF4-FFF2-40B4-BE49-F238E27FC236}">
                <a16:creationId xmlns:a16="http://schemas.microsoft.com/office/drawing/2014/main" id="{2D444CED-F115-CDCF-B2AF-23857CF135E6}"/>
              </a:ext>
            </a:extLst>
          </p:cNvPr>
          <p:cNvSpPr txBox="1"/>
          <p:nvPr/>
        </p:nvSpPr>
        <p:spPr>
          <a:xfrm>
            <a:off x="6096000" y="6312734"/>
            <a:ext cx="6093994" cy="646331"/>
          </a:xfrm>
          <a:prstGeom prst="rect">
            <a:avLst/>
          </a:prstGeom>
          <a:noFill/>
        </p:spPr>
        <p:txBody>
          <a:bodyPr wrap="square">
            <a:spAutoFit/>
          </a:bodyPr>
          <a:lstStyle/>
          <a:p>
            <a:pPr algn="r"/>
            <a:r>
              <a:rPr lang="en-US" b="1" i="1">
                <a:solidFill>
                  <a:schemeClr val="bg1"/>
                </a:solidFill>
              </a:rPr>
              <a:t>Photo Credit:</a:t>
            </a:r>
          </a:p>
          <a:p>
            <a:pPr algn="r"/>
            <a:r>
              <a:rPr lang="en-US" i="1">
                <a:solidFill>
                  <a:schemeClr val="bg1"/>
                </a:solidFill>
              </a:rPr>
              <a:t>UVM SAL</a:t>
            </a:r>
          </a:p>
        </p:txBody>
      </p:sp>
      <p:sp>
        <p:nvSpPr>
          <p:cNvPr id="14" name="Rectangle 13">
            <a:extLst>
              <a:ext uri="{FF2B5EF4-FFF2-40B4-BE49-F238E27FC236}">
                <a16:creationId xmlns:a16="http://schemas.microsoft.com/office/drawing/2014/main" id="{9E228623-2E99-E0CA-7FEA-C5354634A983}"/>
              </a:ext>
            </a:extLst>
          </p:cNvPr>
          <p:cNvSpPr/>
          <p:nvPr/>
        </p:nvSpPr>
        <p:spPr>
          <a:xfrm>
            <a:off x="725360" y="5733288"/>
            <a:ext cx="10267085" cy="57944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E9ACBA0F-7089-7F09-F5F6-2E3A314ACB89}"/>
              </a:ext>
            </a:extLst>
          </p:cNvPr>
          <p:cNvSpPr>
            <a:spLocks noGrp="1"/>
          </p:cNvSpPr>
          <p:nvPr>
            <p:ph idx="1"/>
          </p:nvPr>
        </p:nvSpPr>
        <p:spPr>
          <a:xfrm>
            <a:off x="1025819" y="5767822"/>
            <a:ext cx="9865019" cy="501233"/>
          </a:xfrm>
        </p:spPr>
        <p:txBody>
          <a:bodyPr>
            <a:noAutofit/>
          </a:bodyPr>
          <a:lstStyle/>
          <a:p>
            <a:pPr>
              <a:lnSpc>
                <a:spcPct val="130000"/>
              </a:lnSpc>
            </a:pPr>
            <a:r>
              <a:rPr lang="en-US" sz="2400" b="1">
                <a:latin typeface="Century Gothic"/>
              </a:rPr>
              <a:t>Vermont Flooding Event: July 10</a:t>
            </a:r>
            <a:r>
              <a:rPr lang="en-US" sz="2400" b="1" baseline="30000">
                <a:latin typeface="Century Gothic"/>
              </a:rPr>
              <a:t>th</a:t>
            </a:r>
            <a:r>
              <a:rPr lang="en-US" sz="2400" b="1">
                <a:latin typeface="Century Gothic"/>
              </a:rPr>
              <a:t>, 2024</a:t>
            </a:r>
          </a:p>
          <a:p>
            <a:pPr>
              <a:lnSpc>
                <a:spcPct val="130000"/>
              </a:lnSpc>
            </a:pPr>
            <a:endParaRPr lang="en-US" sz="1600" b="1">
              <a:solidFill>
                <a:schemeClr val="tx1"/>
              </a:solidFill>
              <a:latin typeface="Century Gothic"/>
            </a:endParaRPr>
          </a:p>
        </p:txBody>
      </p:sp>
      <p:pic>
        <p:nvPicPr>
          <p:cNvPr id="5" name="Picture 4" descr="A screenshot of a computer&#10;&#10;AI-generated content may be incorrect.">
            <a:extLst>
              <a:ext uri="{FF2B5EF4-FFF2-40B4-BE49-F238E27FC236}">
                <a16:creationId xmlns:a16="http://schemas.microsoft.com/office/drawing/2014/main" id="{CBA76ED9-E8C8-A97F-A53E-BF69FD5F3BF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6611111" y="3435127"/>
            <a:ext cx="4381333" cy="2003866"/>
          </a:xfrm>
          <a:prstGeom prst="rect">
            <a:avLst/>
          </a:prstGeom>
        </p:spPr>
      </p:pic>
    </p:spTree>
    <p:extLst>
      <p:ext uri="{BB962C8B-B14F-4D97-AF65-F5344CB8AC3E}">
        <p14:creationId xmlns:p14="http://schemas.microsoft.com/office/powerpoint/2010/main" val="1998275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5CAE4-4995-33F1-D723-E0B82CAB5763}"/>
            </a:ext>
          </a:extLst>
        </p:cNvPr>
        <p:cNvGrpSpPr/>
        <p:nvPr/>
      </p:nvGrpSpPr>
      <p:grpSpPr>
        <a:xfrm>
          <a:off x="0" y="0"/>
          <a:ext cx="0" cy="0"/>
          <a:chOff x="0" y="0"/>
          <a:chExt cx="0" cy="0"/>
        </a:xfrm>
      </p:grpSpPr>
      <p:pic>
        <p:nvPicPr>
          <p:cNvPr id="3" name="Picture 2" descr="A tree fallen on a road&#10;&#10;AI-generated content may be incorrect.">
            <a:extLst>
              <a:ext uri="{FF2B5EF4-FFF2-40B4-BE49-F238E27FC236}">
                <a16:creationId xmlns:a16="http://schemas.microsoft.com/office/drawing/2014/main" id="{2DCB0820-6117-3771-6A68-05CFB23B9767}"/>
              </a:ext>
            </a:extLst>
          </p:cNvPr>
          <p:cNvPicPr>
            <a:picLocks noChangeAspect="1"/>
          </p:cNvPicPr>
          <p:nvPr/>
        </p:nvPicPr>
        <p:blipFill>
          <a:blip r:embed="rId3"/>
          <a:stretch>
            <a:fillRect/>
          </a:stretch>
        </p:blipFill>
        <p:spPr>
          <a:xfrm>
            <a:off x="-131098" y="-73742"/>
            <a:ext cx="12323097" cy="6931742"/>
          </a:xfrm>
          <a:prstGeom prst="rect">
            <a:avLst/>
          </a:prstGeom>
        </p:spPr>
      </p:pic>
      <p:sp>
        <p:nvSpPr>
          <p:cNvPr id="4" name="Rectangle 3">
            <a:extLst>
              <a:ext uri="{FF2B5EF4-FFF2-40B4-BE49-F238E27FC236}">
                <a16:creationId xmlns:a16="http://schemas.microsoft.com/office/drawing/2014/main" id="{6BCAF6F5-060B-57B1-3581-C9AE2C0A6066}"/>
              </a:ext>
            </a:extLst>
          </p:cNvPr>
          <p:cNvSpPr/>
          <p:nvPr/>
        </p:nvSpPr>
        <p:spPr>
          <a:xfrm>
            <a:off x="889952" y="5733288"/>
            <a:ext cx="10267085" cy="57944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C9C836E6-DED3-5E60-4737-AE423BCEAB88}"/>
              </a:ext>
            </a:extLst>
          </p:cNvPr>
          <p:cNvSpPr>
            <a:spLocks noGrp="1"/>
          </p:cNvSpPr>
          <p:nvPr>
            <p:ph idx="1"/>
          </p:nvPr>
        </p:nvSpPr>
        <p:spPr>
          <a:xfrm>
            <a:off x="1034963" y="5733288"/>
            <a:ext cx="9865019" cy="501233"/>
          </a:xfrm>
        </p:spPr>
        <p:txBody>
          <a:bodyPr>
            <a:noAutofit/>
          </a:bodyPr>
          <a:lstStyle/>
          <a:p>
            <a:pPr>
              <a:lnSpc>
                <a:spcPct val="130000"/>
              </a:lnSpc>
            </a:pPr>
            <a:r>
              <a:rPr lang="en-US" sz="2400" b="1">
                <a:latin typeface="Century Gothic"/>
              </a:rPr>
              <a:t>Vermont Flooding and Windstorm: August 27</a:t>
            </a:r>
            <a:r>
              <a:rPr lang="en-US" sz="2400" b="1" baseline="30000">
                <a:latin typeface="Century Gothic"/>
              </a:rPr>
              <a:t>th</a:t>
            </a:r>
            <a:r>
              <a:rPr lang="en-US" sz="2400" b="1">
                <a:latin typeface="Century Gothic"/>
              </a:rPr>
              <a:t>, 2024</a:t>
            </a:r>
          </a:p>
          <a:p>
            <a:pPr>
              <a:lnSpc>
                <a:spcPct val="130000"/>
              </a:lnSpc>
            </a:pPr>
            <a:endParaRPr lang="en-US" sz="1600" b="1">
              <a:solidFill>
                <a:schemeClr val="tx1"/>
              </a:solidFill>
              <a:latin typeface="Century Gothic"/>
            </a:endParaRPr>
          </a:p>
        </p:txBody>
      </p:sp>
      <p:pic>
        <p:nvPicPr>
          <p:cNvPr id="7" name="Picture 6" descr="A screenshot of a computer&#10;&#10;AI-generated content may be incorrect.">
            <a:extLst>
              <a:ext uri="{FF2B5EF4-FFF2-40B4-BE49-F238E27FC236}">
                <a16:creationId xmlns:a16="http://schemas.microsoft.com/office/drawing/2014/main" id="{E06F14C7-CCC8-F911-2873-A8A24D4AA9C6}"/>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440638" y="2707316"/>
            <a:ext cx="3716399" cy="2746126"/>
          </a:xfrm>
          <a:prstGeom prst="rect">
            <a:avLst/>
          </a:prstGeom>
        </p:spPr>
      </p:pic>
      <p:pic>
        <p:nvPicPr>
          <p:cNvPr id="8" name="Picture 7" descr="A screenshot of a computer&#10;&#10;AI-generated content may be incorrect.">
            <a:extLst>
              <a:ext uri="{FF2B5EF4-FFF2-40B4-BE49-F238E27FC236}">
                <a16:creationId xmlns:a16="http://schemas.microsoft.com/office/drawing/2014/main" id="{BBAAEFBB-79B6-0D69-618E-E002AF690A30}"/>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440638" y="2184984"/>
            <a:ext cx="3716398" cy="875008"/>
          </a:xfrm>
          <a:prstGeom prst="rect">
            <a:avLst/>
          </a:prstGeom>
        </p:spPr>
      </p:pic>
      <p:sp>
        <p:nvSpPr>
          <p:cNvPr id="9" name="TextBox 8">
            <a:extLst>
              <a:ext uri="{FF2B5EF4-FFF2-40B4-BE49-F238E27FC236}">
                <a16:creationId xmlns:a16="http://schemas.microsoft.com/office/drawing/2014/main" id="{C8E55AFF-16A8-7FF2-6E5C-F0692B654F64}"/>
              </a:ext>
            </a:extLst>
          </p:cNvPr>
          <p:cNvSpPr txBox="1"/>
          <p:nvPr/>
        </p:nvSpPr>
        <p:spPr>
          <a:xfrm>
            <a:off x="6098006" y="6225331"/>
            <a:ext cx="6093994" cy="646331"/>
          </a:xfrm>
          <a:prstGeom prst="rect">
            <a:avLst/>
          </a:prstGeom>
          <a:noFill/>
        </p:spPr>
        <p:txBody>
          <a:bodyPr wrap="square">
            <a:spAutoFit/>
          </a:bodyPr>
          <a:lstStyle/>
          <a:p>
            <a:pPr algn="r"/>
            <a:r>
              <a:rPr lang="en-US" b="1" i="1">
                <a:solidFill>
                  <a:schemeClr val="bg1"/>
                </a:solidFill>
              </a:rPr>
              <a:t>Photo Credit:</a:t>
            </a:r>
          </a:p>
          <a:p>
            <a:pPr algn="r"/>
            <a:r>
              <a:rPr lang="en-US" i="1">
                <a:solidFill>
                  <a:schemeClr val="bg1"/>
                </a:solidFill>
              </a:rPr>
              <a:t>Phil Wilson</a:t>
            </a:r>
          </a:p>
        </p:txBody>
      </p:sp>
    </p:spTree>
    <p:extLst>
      <p:ext uri="{BB962C8B-B14F-4D97-AF65-F5344CB8AC3E}">
        <p14:creationId xmlns:p14="http://schemas.microsoft.com/office/powerpoint/2010/main" val="1384680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004E6-514A-0B08-7663-B589F23193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F6BAA85-1AEE-7CDF-1653-70CA9834CB32}"/>
              </a:ext>
            </a:extLst>
          </p:cNvPr>
          <p:cNvPicPr>
            <a:picLocks noGrp="1" noRot="1" noChangeAspect="1" noMove="1" noResize="1" noEditPoints="1" noAdjustHandles="1" noChangeArrowheads="1" noChangeShapeType="1" noCrop="1"/>
          </p:cNvPicPr>
          <p:nvPr/>
        </p:nvPicPr>
        <p:blipFill>
          <a:blip r:embed="rId3"/>
          <a:stretch>
            <a:fillRect/>
          </a:stretch>
        </p:blipFill>
        <p:spPr>
          <a:xfrm>
            <a:off x="-2006" y="-1254125"/>
            <a:ext cx="12192000" cy="8112125"/>
          </a:xfrm>
          <a:prstGeom prst="rect">
            <a:avLst/>
          </a:prstGeom>
        </p:spPr>
      </p:pic>
      <p:sp>
        <p:nvSpPr>
          <p:cNvPr id="13" name="TextBox 12">
            <a:extLst>
              <a:ext uri="{FF2B5EF4-FFF2-40B4-BE49-F238E27FC236}">
                <a16:creationId xmlns:a16="http://schemas.microsoft.com/office/drawing/2014/main" id="{5BA0A69E-74E7-9363-C6AC-F063055557AF}"/>
              </a:ext>
            </a:extLst>
          </p:cNvPr>
          <p:cNvSpPr txBox="1"/>
          <p:nvPr/>
        </p:nvSpPr>
        <p:spPr>
          <a:xfrm>
            <a:off x="6093994" y="6234521"/>
            <a:ext cx="6093994" cy="646331"/>
          </a:xfrm>
          <a:prstGeom prst="rect">
            <a:avLst/>
          </a:prstGeom>
          <a:noFill/>
        </p:spPr>
        <p:txBody>
          <a:bodyPr wrap="square">
            <a:spAutoFit/>
          </a:bodyPr>
          <a:lstStyle/>
          <a:p>
            <a:pPr algn="r"/>
            <a:r>
              <a:rPr lang="en-US" b="1" i="1">
                <a:solidFill>
                  <a:schemeClr val="bg1"/>
                </a:solidFill>
              </a:rPr>
              <a:t>Photo Credit:</a:t>
            </a:r>
          </a:p>
          <a:p>
            <a:pPr algn="r"/>
            <a:r>
              <a:rPr lang="en-US" i="1">
                <a:solidFill>
                  <a:schemeClr val="bg1"/>
                </a:solidFill>
              </a:rPr>
              <a:t>Glenn Russell/</a:t>
            </a:r>
            <a:r>
              <a:rPr lang="en-US" i="1" err="1">
                <a:solidFill>
                  <a:schemeClr val="bg1"/>
                </a:solidFill>
              </a:rPr>
              <a:t>VTDigger</a:t>
            </a:r>
            <a:endParaRPr lang="en-US" i="1">
              <a:solidFill>
                <a:schemeClr val="bg1"/>
              </a:solidFill>
            </a:endParaRPr>
          </a:p>
        </p:txBody>
      </p:sp>
      <p:sp>
        <p:nvSpPr>
          <p:cNvPr id="14" name="Rectangle 13">
            <a:extLst>
              <a:ext uri="{FF2B5EF4-FFF2-40B4-BE49-F238E27FC236}">
                <a16:creationId xmlns:a16="http://schemas.microsoft.com/office/drawing/2014/main" id="{C4E8F729-C496-E60A-E48B-F3574B780C65}"/>
              </a:ext>
            </a:extLst>
          </p:cNvPr>
          <p:cNvSpPr/>
          <p:nvPr/>
        </p:nvSpPr>
        <p:spPr>
          <a:xfrm>
            <a:off x="725360" y="5733288"/>
            <a:ext cx="10267085" cy="579446"/>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3">
            <a:extLst>
              <a:ext uri="{FF2B5EF4-FFF2-40B4-BE49-F238E27FC236}">
                <a16:creationId xmlns:a16="http://schemas.microsoft.com/office/drawing/2014/main" id="{1C5D79A5-88E8-54B3-B959-99898129C731}"/>
              </a:ext>
            </a:extLst>
          </p:cNvPr>
          <p:cNvSpPr>
            <a:spLocks noGrp="1"/>
          </p:cNvSpPr>
          <p:nvPr>
            <p:ph idx="1"/>
          </p:nvPr>
        </p:nvSpPr>
        <p:spPr>
          <a:xfrm>
            <a:off x="723354" y="5772394"/>
            <a:ext cx="9865019" cy="501233"/>
          </a:xfrm>
        </p:spPr>
        <p:txBody>
          <a:bodyPr>
            <a:noAutofit/>
          </a:bodyPr>
          <a:lstStyle/>
          <a:p>
            <a:pPr>
              <a:lnSpc>
                <a:spcPct val="130000"/>
              </a:lnSpc>
            </a:pPr>
            <a:r>
              <a:rPr lang="en-US" sz="2400" b="1">
                <a:latin typeface="Century Gothic"/>
              </a:rPr>
              <a:t>Vermont Flooding Event: July 10</a:t>
            </a:r>
            <a:r>
              <a:rPr lang="en-US" sz="2400" b="1" baseline="30000">
                <a:latin typeface="Century Gothic"/>
              </a:rPr>
              <a:t>th</a:t>
            </a:r>
            <a:r>
              <a:rPr lang="en-US" sz="2400" b="1">
                <a:latin typeface="Century Gothic"/>
              </a:rPr>
              <a:t>, 2025</a:t>
            </a:r>
          </a:p>
          <a:p>
            <a:pPr>
              <a:lnSpc>
                <a:spcPct val="130000"/>
              </a:lnSpc>
            </a:pPr>
            <a:endParaRPr lang="en-US" sz="1600" b="1">
              <a:solidFill>
                <a:schemeClr val="tx1"/>
              </a:solidFill>
              <a:latin typeface="Century Gothic"/>
            </a:endParaRPr>
          </a:p>
        </p:txBody>
      </p:sp>
      <p:pic>
        <p:nvPicPr>
          <p:cNvPr id="6" name="Picture 5" descr="A screenshot of a computer&#10;&#10;AI-generated content may be incorrect.">
            <a:extLst>
              <a:ext uri="{FF2B5EF4-FFF2-40B4-BE49-F238E27FC236}">
                <a16:creationId xmlns:a16="http://schemas.microsoft.com/office/drawing/2014/main" id="{26EFB711-65CD-662B-C83E-B121740049A0}"/>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725360" y="2289912"/>
            <a:ext cx="3716398" cy="3167385"/>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16E95AB8-6B77-DFC7-BA96-862BD8658887}"/>
              </a:ext>
            </a:extLst>
          </p:cNvPr>
          <p:cNvPicPr>
            <a:picLocks noChangeAspect="1"/>
          </p:cNvPicPr>
          <p:nvPr/>
        </p:nvPicPr>
        <p:blipFill>
          <a:blip r:embed="rId5" cstate="hqprint">
            <a:extLst>
              <a:ext uri="{28A0092B-C50C-407E-A947-70E740481C1C}">
                <a14:useLocalDpi xmlns:a14="http://schemas.microsoft.com/office/drawing/2010/main"/>
              </a:ext>
            </a:extLst>
          </a:blip>
          <a:srcRect/>
          <a:stretch>
            <a:fillRect/>
          </a:stretch>
        </p:blipFill>
        <p:spPr>
          <a:xfrm>
            <a:off x="725360" y="1487453"/>
            <a:ext cx="3716398" cy="875008"/>
          </a:xfrm>
          <a:prstGeom prst="rect">
            <a:avLst/>
          </a:prstGeom>
        </p:spPr>
      </p:pic>
    </p:spTree>
    <p:extLst>
      <p:ext uri="{BB962C8B-B14F-4D97-AF65-F5344CB8AC3E}">
        <p14:creationId xmlns:p14="http://schemas.microsoft.com/office/powerpoint/2010/main" val="2256813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C93E18B-FA0B-4BC6-7CEE-91A985C9C1B8}"/>
            </a:ext>
          </a:extLst>
        </p:cNvPr>
        <p:cNvGrpSpPr/>
        <p:nvPr/>
      </p:nvGrpSpPr>
      <p:grpSpPr>
        <a:xfrm>
          <a:off x="0" y="0"/>
          <a:ext cx="0" cy="0"/>
          <a:chOff x="0" y="0"/>
          <a:chExt cx="0" cy="0"/>
        </a:xfrm>
      </p:grpSpPr>
      <p:pic>
        <p:nvPicPr>
          <p:cNvPr id="10" name="Picture 9" descr="A map of the northern hemisphere&#10;&#10;AI-generated content may be incorrect.">
            <a:extLst>
              <a:ext uri="{FF2B5EF4-FFF2-40B4-BE49-F238E27FC236}">
                <a16:creationId xmlns:a16="http://schemas.microsoft.com/office/drawing/2014/main" id="{DA60968B-64DA-D0CE-5982-60FB92DDAD2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3992" y="141214"/>
            <a:ext cx="3167748" cy="5189543"/>
          </a:xfrm>
          <a:prstGeom prst="rect">
            <a:avLst/>
          </a:prstGeom>
        </p:spPr>
      </p:pic>
      <p:sp>
        <p:nvSpPr>
          <p:cNvPr id="11" name="Rectangle 10">
            <a:extLst>
              <a:ext uri="{FF2B5EF4-FFF2-40B4-BE49-F238E27FC236}">
                <a16:creationId xmlns:a16="http://schemas.microsoft.com/office/drawing/2014/main" id="{63511075-4FBD-6D2C-2FC5-C01B9D9F6DD1}"/>
              </a:ext>
            </a:extLst>
          </p:cNvPr>
          <p:cNvSpPr/>
          <p:nvPr/>
        </p:nvSpPr>
        <p:spPr>
          <a:xfrm>
            <a:off x="3909194" y="3429000"/>
            <a:ext cx="7523746" cy="3141205"/>
          </a:xfrm>
          <a:prstGeom prst="rect">
            <a:avLst/>
          </a:prstGeom>
          <a:solidFill>
            <a:schemeClr val="accent1">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3">
            <a:extLst>
              <a:ext uri="{FF2B5EF4-FFF2-40B4-BE49-F238E27FC236}">
                <a16:creationId xmlns:a16="http://schemas.microsoft.com/office/drawing/2014/main" id="{CAEF3714-24F7-763C-D527-82449DBBFFF2}"/>
              </a:ext>
            </a:extLst>
          </p:cNvPr>
          <p:cNvSpPr>
            <a:spLocks noGrp="1"/>
          </p:cNvSpPr>
          <p:nvPr>
            <p:ph idx="1"/>
          </p:nvPr>
        </p:nvSpPr>
        <p:spPr>
          <a:xfrm>
            <a:off x="4062556" y="3429000"/>
            <a:ext cx="7217022" cy="2927524"/>
          </a:xfrm>
        </p:spPr>
        <p:txBody>
          <a:bodyPr>
            <a:noAutofit/>
          </a:bodyPr>
          <a:lstStyle/>
          <a:p>
            <a:pPr marL="342900" indent="-342900">
              <a:lnSpc>
                <a:spcPct val="130000"/>
              </a:lnSpc>
              <a:buFont typeface="Arial" panose="020B0604020202020204" pitchFamily="34" charset="0"/>
              <a:buChar char="•"/>
            </a:pPr>
            <a:r>
              <a:rPr lang="en-US" sz="1800">
                <a:solidFill>
                  <a:schemeClr val="tx1"/>
                </a:solidFill>
                <a:latin typeface="Century Gothic"/>
              </a:rPr>
              <a:t>Most of the Northeast’s precipitation falls in the mountains, but </a:t>
            </a:r>
            <a:r>
              <a:rPr lang="en-US" sz="1800" b="1">
                <a:solidFill>
                  <a:schemeClr val="tx1"/>
                </a:solidFill>
                <a:latin typeface="Century Gothic"/>
              </a:rPr>
              <a:t>we lack the coordinated infrastructure to properly monitor it.</a:t>
            </a:r>
          </a:p>
          <a:p>
            <a:pPr marL="342900" indent="-342900">
              <a:lnSpc>
                <a:spcPct val="130000"/>
              </a:lnSpc>
              <a:buFont typeface="Arial" panose="020B0604020202020204" pitchFamily="34" charset="0"/>
              <a:buChar char="•"/>
            </a:pPr>
            <a:r>
              <a:rPr lang="en-US" sz="1800">
                <a:solidFill>
                  <a:schemeClr val="tx1"/>
                </a:solidFill>
                <a:latin typeface="Century Gothic"/>
              </a:rPr>
              <a:t>Automated data for snow, rain, river levels, and temperature changes is needed to </a:t>
            </a:r>
            <a:r>
              <a:rPr lang="en-US" sz="1800" b="1">
                <a:solidFill>
                  <a:schemeClr val="tx1"/>
                </a:solidFill>
                <a:latin typeface="Century Gothic"/>
              </a:rPr>
              <a:t>enhance regional weather forecasts.</a:t>
            </a:r>
          </a:p>
          <a:p>
            <a:pPr marL="342900" indent="-342900">
              <a:lnSpc>
                <a:spcPct val="130000"/>
              </a:lnSpc>
              <a:buFont typeface="Arial" panose="020B0604020202020204" pitchFamily="34" charset="0"/>
              <a:buChar char="•"/>
            </a:pPr>
            <a:r>
              <a:rPr lang="en-US" sz="1800" b="1">
                <a:solidFill>
                  <a:schemeClr val="tx1"/>
                </a:solidFill>
                <a:latin typeface="Century Gothic"/>
              </a:rPr>
              <a:t>Real-time data is critical </a:t>
            </a:r>
            <a:r>
              <a:rPr lang="en-US" sz="1800">
                <a:solidFill>
                  <a:schemeClr val="tx1"/>
                </a:solidFill>
                <a:latin typeface="Century Gothic"/>
              </a:rPr>
              <a:t>for emergency personnel to help keep our communities safe.</a:t>
            </a:r>
          </a:p>
        </p:txBody>
      </p:sp>
      <p:sp>
        <p:nvSpPr>
          <p:cNvPr id="2" name="Content Placeholder 3">
            <a:extLst>
              <a:ext uri="{FF2B5EF4-FFF2-40B4-BE49-F238E27FC236}">
                <a16:creationId xmlns:a16="http://schemas.microsoft.com/office/drawing/2014/main" id="{DE95EA1B-972E-D7BA-5262-20B2B3B87088}"/>
              </a:ext>
            </a:extLst>
          </p:cNvPr>
          <p:cNvSpPr txBox="1">
            <a:spLocks/>
          </p:cNvSpPr>
          <p:nvPr/>
        </p:nvSpPr>
        <p:spPr>
          <a:xfrm>
            <a:off x="3611740" y="141214"/>
            <a:ext cx="3473559" cy="2665486"/>
          </a:xfrm>
          <a:prstGeom prst="rect">
            <a:avLst/>
          </a:prstGeom>
          <a:solidFill>
            <a:schemeClr val="bg1"/>
          </a:solidFill>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20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30000"/>
              </a:lnSpc>
            </a:pPr>
            <a:r>
              <a:rPr lang="en-US" sz="1800">
                <a:solidFill>
                  <a:schemeClr val="tx1"/>
                </a:solidFill>
                <a:latin typeface="Century Gothic"/>
              </a:rPr>
              <a:t>This map illustrates that the highest annual precipitation in Vermont occurs along the high-elevation spine of the Green Mountains, which runs north to south across the state.</a:t>
            </a:r>
          </a:p>
        </p:txBody>
      </p:sp>
    </p:spTree>
    <p:extLst>
      <p:ext uri="{BB962C8B-B14F-4D97-AF65-F5344CB8AC3E}">
        <p14:creationId xmlns:p14="http://schemas.microsoft.com/office/powerpoint/2010/main" val="231922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map of the state of colorado&#10;&#10;Description automatically generated">
            <a:extLst>
              <a:ext uri="{FF2B5EF4-FFF2-40B4-BE49-F238E27FC236}">
                <a16:creationId xmlns:a16="http://schemas.microsoft.com/office/drawing/2014/main" id="{228DB44E-CC69-2780-895C-2E3F00FEE4F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 y="13331"/>
            <a:ext cx="12192000" cy="6855720"/>
          </a:xfrm>
          <a:prstGeom prst="rect">
            <a:avLst/>
          </a:prstGeom>
          <a:ln w="38100">
            <a:solidFill>
              <a:schemeClr val="tx1"/>
            </a:solidFill>
          </a:ln>
        </p:spPr>
      </p:pic>
      <p:sp>
        <p:nvSpPr>
          <p:cNvPr id="7" name="TextBox 6">
            <a:extLst>
              <a:ext uri="{FF2B5EF4-FFF2-40B4-BE49-F238E27FC236}">
                <a16:creationId xmlns:a16="http://schemas.microsoft.com/office/drawing/2014/main" id="{264CA4BB-2357-A532-7CA6-1CA3FD9F5223}"/>
              </a:ext>
            </a:extLst>
          </p:cNvPr>
          <p:cNvSpPr txBox="1"/>
          <p:nvPr/>
        </p:nvSpPr>
        <p:spPr>
          <a:xfrm>
            <a:off x="9177937" y="364469"/>
            <a:ext cx="1402011" cy="1138773"/>
          </a:xfrm>
          <a:prstGeom prst="rect">
            <a:avLst/>
          </a:prstGeom>
          <a:solidFill>
            <a:schemeClr val="bg1"/>
          </a:solidFill>
          <a:ln w="38100">
            <a:solidFill>
              <a:schemeClr val="tx1"/>
            </a:solidFill>
          </a:ln>
        </p:spPr>
        <p:txBody>
          <a:bodyPr wrap="square" rtlCol="0">
            <a:spAutoFit/>
          </a:bodyPr>
          <a:lstStyle/>
          <a:p>
            <a:pPr algn="ctr"/>
            <a:endParaRPr lang="en-US" sz="2400">
              <a:solidFill>
                <a:srgbClr val="1F497D"/>
              </a:solidFill>
              <a:latin typeface="Times New Roman" panose="02020603050405020304" pitchFamily="18" charset="0"/>
              <a:cs typeface="Times New Roman" panose="02020603050405020304" pitchFamily="18" charset="0"/>
            </a:endParaRPr>
          </a:p>
          <a:p>
            <a:pPr algn="ctr"/>
            <a:r>
              <a:rPr lang="en-US" sz="1100">
                <a:solidFill>
                  <a:srgbClr val="1F497D"/>
                </a:solidFill>
                <a:latin typeface="Times New Roman" panose="02020603050405020304" pitchFamily="18" charset="0"/>
                <a:cs typeface="Times New Roman" panose="02020603050405020304" pitchFamily="18" charset="0"/>
              </a:rPr>
              <a:t>            </a:t>
            </a:r>
          </a:p>
          <a:p>
            <a:pPr algn="ctr"/>
            <a:endParaRPr lang="en-US" sz="1100">
              <a:solidFill>
                <a:srgbClr val="1F497D"/>
              </a:solidFill>
              <a:latin typeface="Times New Roman" panose="02020603050405020304" pitchFamily="18" charset="0"/>
              <a:cs typeface="Times New Roman" panose="02020603050405020304" pitchFamily="18" charset="0"/>
            </a:endParaRPr>
          </a:p>
          <a:p>
            <a:pPr algn="ctr"/>
            <a:endParaRPr lang="en-US" sz="1100">
              <a:solidFill>
                <a:srgbClr val="1F497D"/>
              </a:solidFill>
              <a:latin typeface="Times New Roman" panose="02020603050405020304" pitchFamily="18" charset="0"/>
              <a:cs typeface="Times New Roman" panose="02020603050405020304" pitchFamily="18" charset="0"/>
            </a:endParaRPr>
          </a:p>
          <a:p>
            <a:pPr algn="ctr"/>
            <a:endParaRPr lang="en-US" sz="1100">
              <a:solidFill>
                <a:srgbClr val="1F497D"/>
              </a:solidFill>
              <a:latin typeface="Times New Roman" panose="02020603050405020304" pitchFamily="18" charset="0"/>
              <a:cs typeface="Times New Roman" panose="02020603050405020304" pitchFamily="18" charset="0"/>
            </a:endParaRPr>
          </a:p>
        </p:txBody>
      </p:sp>
      <p:sp>
        <p:nvSpPr>
          <p:cNvPr id="1029" name="Arrow: Right 1028">
            <a:extLst>
              <a:ext uri="{FF2B5EF4-FFF2-40B4-BE49-F238E27FC236}">
                <a16:creationId xmlns:a16="http://schemas.microsoft.com/office/drawing/2014/main" id="{FA74EF28-3221-C49D-D0A6-4C75BA42C2C8}"/>
              </a:ext>
            </a:extLst>
          </p:cNvPr>
          <p:cNvSpPr/>
          <p:nvPr/>
        </p:nvSpPr>
        <p:spPr>
          <a:xfrm rot="16200000">
            <a:off x="9724231" y="3859864"/>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3" name="Picture 32" descr="A yellow pin with a black circle&#10;&#10;Description automatically generated">
            <a:extLst>
              <a:ext uri="{FF2B5EF4-FFF2-40B4-BE49-F238E27FC236}">
                <a16:creationId xmlns:a16="http://schemas.microsoft.com/office/drawing/2014/main" id="{DA06A2CA-CC6E-B193-AEF2-5E79395D5D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81977" y="2684254"/>
            <a:ext cx="331224" cy="528890"/>
          </a:xfrm>
          <a:prstGeom prst="rect">
            <a:avLst/>
          </a:prstGeom>
        </p:spPr>
      </p:pic>
      <p:pic>
        <p:nvPicPr>
          <p:cNvPr id="34" name="Picture 33" descr="A yellow pin with a black circle&#10;&#10;Description automatically generated">
            <a:extLst>
              <a:ext uri="{FF2B5EF4-FFF2-40B4-BE49-F238E27FC236}">
                <a16:creationId xmlns:a16="http://schemas.microsoft.com/office/drawing/2014/main" id="{4559D19C-6707-7171-B367-9466D266225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4776" y="2241113"/>
            <a:ext cx="331224" cy="528890"/>
          </a:xfrm>
          <a:prstGeom prst="rect">
            <a:avLst/>
          </a:prstGeom>
        </p:spPr>
      </p:pic>
      <p:pic>
        <p:nvPicPr>
          <p:cNvPr id="35" name="Picture 34" descr="A yellow pin with a black circle&#10;&#10;Description automatically generated">
            <a:extLst>
              <a:ext uri="{FF2B5EF4-FFF2-40B4-BE49-F238E27FC236}">
                <a16:creationId xmlns:a16="http://schemas.microsoft.com/office/drawing/2014/main" id="{BAC52DB3-1876-8AB1-13AC-114AA723FC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94850" y="2406860"/>
            <a:ext cx="331224" cy="528890"/>
          </a:xfrm>
          <a:prstGeom prst="rect">
            <a:avLst/>
          </a:prstGeom>
        </p:spPr>
      </p:pic>
      <p:pic>
        <p:nvPicPr>
          <p:cNvPr id="36" name="Picture 35" descr="A yellow pin with a black circle&#10;&#10;Description automatically generated">
            <a:extLst>
              <a:ext uri="{FF2B5EF4-FFF2-40B4-BE49-F238E27FC236}">
                <a16:creationId xmlns:a16="http://schemas.microsoft.com/office/drawing/2014/main" id="{965B8895-D579-2364-A821-6357A502F7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3189" y="2684254"/>
            <a:ext cx="331224" cy="528890"/>
          </a:xfrm>
          <a:prstGeom prst="rect">
            <a:avLst/>
          </a:prstGeom>
        </p:spPr>
      </p:pic>
      <p:pic>
        <p:nvPicPr>
          <p:cNvPr id="37" name="Picture 36" descr="A yellow pin with a black circle&#10;&#10;Description automatically generated">
            <a:extLst>
              <a:ext uri="{FF2B5EF4-FFF2-40B4-BE49-F238E27FC236}">
                <a16:creationId xmlns:a16="http://schemas.microsoft.com/office/drawing/2014/main" id="{F430CE57-237B-0D5C-A4B9-19234C34F88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27752" y="2446612"/>
            <a:ext cx="331224" cy="528890"/>
          </a:xfrm>
          <a:prstGeom prst="rect">
            <a:avLst/>
          </a:prstGeom>
        </p:spPr>
      </p:pic>
      <p:pic>
        <p:nvPicPr>
          <p:cNvPr id="38" name="Picture 37" descr="A yellow pin with a black circle&#10;&#10;Description automatically generated">
            <a:extLst>
              <a:ext uri="{FF2B5EF4-FFF2-40B4-BE49-F238E27FC236}">
                <a16:creationId xmlns:a16="http://schemas.microsoft.com/office/drawing/2014/main" id="{317A9375-44DD-3CC6-0F88-926A6AFCA29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12365" y="2394707"/>
            <a:ext cx="331224" cy="528890"/>
          </a:xfrm>
          <a:prstGeom prst="rect">
            <a:avLst/>
          </a:prstGeom>
        </p:spPr>
      </p:pic>
      <p:sp>
        <p:nvSpPr>
          <p:cNvPr id="41" name="TextBox 40">
            <a:extLst>
              <a:ext uri="{FF2B5EF4-FFF2-40B4-BE49-F238E27FC236}">
                <a16:creationId xmlns:a16="http://schemas.microsoft.com/office/drawing/2014/main" id="{4A155F0A-9154-EBE9-1238-D5BCB9D3A9AD}"/>
              </a:ext>
            </a:extLst>
          </p:cNvPr>
          <p:cNvSpPr txBox="1"/>
          <p:nvPr/>
        </p:nvSpPr>
        <p:spPr>
          <a:xfrm>
            <a:off x="987149" y="2164312"/>
            <a:ext cx="1925120" cy="446276"/>
          </a:xfrm>
          <a:prstGeom prst="rect">
            <a:avLst/>
          </a:prstGeom>
          <a:solidFill>
            <a:schemeClr val="bg1"/>
          </a:solidFill>
          <a:ln w="38100">
            <a:solidFill>
              <a:schemeClr val="tx1"/>
            </a:solidFill>
          </a:ln>
        </p:spPr>
        <p:txBody>
          <a:bodyPr wrap="square" rtlCol="0">
            <a:spAutoFit/>
          </a:bodyPr>
          <a:lstStyle/>
          <a:p>
            <a:r>
              <a:rPr lang="en-US" sz="1200">
                <a:solidFill>
                  <a:srgbClr val="1F497D"/>
                </a:solidFill>
                <a:latin typeface="Times New Roman" panose="02020603050405020304" pitchFamily="18" charset="0"/>
                <a:cs typeface="Times New Roman" panose="02020603050405020304" pitchFamily="18" charset="0"/>
              </a:rPr>
              <a:t>             </a:t>
            </a:r>
            <a:r>
              <a:rPr lang="en-US" sz="1100">
                <a:solidFill>
                  <a:srgbClr val="1F497D"/>
                </a:solidFill>
                <a:latin typeface="Times New Roman" panose="02020603050405020304" pitchFamily="18" charset="0"/>
                <a:cs typeface="Times New Roman" panose="02020603050405020304" pitchFamily="18" charset="0"/>
              </a:rPr>
              <a:t>Atmospheric Sciences</a:t>
            </a:r>
          </a:p>
          <a:p>
            <a:r>
              <a:rPr lang="en-US" sz="1100">
                <a:solidFill>
                  <a:srgbClr val="1F497D"/>
                </a:solidFill>
                <a:latin typeface="Times New Roman" panose="02020603050405020304" pitchFamily="18" charset="0"/>
                <a:cs typeface="Times New Roman" panose="02020603050405020304" pitchFamily="18" charset="0"/>
              </a:rPr>
              <a:t>              Research Center</a:t>
            </a:r>
          </a:p>
        </p:txBody>
      </p:sp>
      <p:pic>
        <p:nvPicPr>
          <p:cNvPr id="42" name="Picture 4" descr="Brand Identity | University at Albany">
            <a:extLst>
              <a:ext uri="{FF2B5EF4-FFF2-40B4-BE49-F238E27FC236}">
                <a16:creationId xmlns:a16="http://schemas.microsoft.com/office/drawing/2014/main" id="{3FB2DC26-116D-3817-12B4-95CDBEC9756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52932" y="2216394"/>
            <a:ext cx="452045" cy="334790"/>
          </a:xfrm>
          <a:prstGeom prst="rect">
            <a:avLst/>
          </a:prstGeom>
          <a:noFill/>
          <a:extLst>
            <a:ext uri="{909E8E84-426E-40DD-AFC4-6F175D3DCCD1}">
              <a14:hiddenFill xmlns:a14="http://schemas.microsoft.com/office/drawing/2010/main">
                <a:solidFill>
                  <a:srgbClr val="FFFFFF"/>
                </a:solidFill>
              </a14:hiddenFill>
            </a:ext>
          </a:extLst>
        </p:spPr>
      </p:pic>
      <p:sp>
        <p:nvSpPr>
          <p:cNvPr id="43" name="Arrow: Right 42">
            <a:extLst>
              <a:ext uri="{FF2B5EF4-FFF2-40B4-BE49-F238E27FC236}">
                <a16:creationId xmlns:a16="http://schemas.microsoft.com/office/drawing/2014/main" id="{6F056722-C951-0CD7-B46D-7DFB6CECBBC8}"/>
              </a:ext>
            </a:extLst>
          </p:cNvPr>
          <p:cNvSpPr/>
          <p:nvPr/>
        </p:nvSpPr>
        <p:spPr>
          <a:xfrm rot="187449">
            <a:off x="2575405" y="2837013"/>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0" name="Picture 39" descr="A picture containing sky, outdoor, nature, mountain&#10;&#10;Description automatically generated">
            <a:extLst>
              <a:ext uri="{FF2B5EF4-FFF2-40B4-BE49-F238E27FC236}">
                <a16:creationId xmlns:a16="http://schemas.microsoft.com/office/drawing/2014/main" id="{02030B53-038D-2DA4-B72C-857E40A79D7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6217" y="2646895"/>
            <a:ext cx="1886985" cy="973433"/>
          </a:xfrm>
          <a:prstGeom prst="rect">
            <a:avLst/>
          </a:prstGeom>
          <a:ln w="38100">
            <a:solidFill>
              <a:schemeClr val="tx1"/>
            </a:solidFill>
          </a:ln>
        </p:spPr>
      </p:pic>
      <p:sp>
        <p:nvSpPr>
          <p:cNvPr id="44" name="TextBox 43">
            <a:extLst>
              <a:ext uri="{FF2B5EF4-FFF2-40B4-BE49-F238E27FC236}">
                <a16:creationId xmlns:a16="http://schemas.microsoft.com/office/drawing/2014/main" id="{04314ACD-362B-E741-7908-9CF448511FE2}"/>
              </a:ext>
            </a:extLst>
          </p:cNvPr>
          <p:cNvSpPr txBox="1"/>
          <p:nvPr/>
        </p:nvSpPr>
        <p:spPr>
          <a:xfrm>
            <a:off x="651796" y="3441191"/>
            <a:ext cx="1838738" cy="215444"/>
          </a:xfrm>
          <a:prstGeom prst="rect">
            <a:avLst/>
          </a:prstGeom>
          <a:noFill/>
        </p:spPr>
        <p:txBody>
          <a:bodyPr wrap="square">
            <a:spAutoFit/>
          </a:bodyPr>
          <a:lstStyle/>
          <a:p>
            <a:pPr algn="ctr"/>
            <a:r>
              <a:rPr lang="en-US" sz="800">
                <a:solidFill>
                  <a:schemeClr val="bg1"/>
                </a:solidFill>
                <a:latin typeface="Times New Roman" panose="02020603050405020304" pitchFamily="18" charset="0"/>
                <a:cs typeface="Times New Roman" panose="02020603050405020304" pitchFamily="18" charset="0"/>
              </a:rPr>
              <a:t>Photo c</a:t>
            </a:r>
            <a:r>
              <a:rPr lang="en-US" sz="800" b="0" i="0">
                <a:solidFill>
                  <a:schemeClr val="bg1"/>
                </a:solidFill>
                <a:effectLst/>
                <a:latin typeface="Times New Roman" panose="02020603050405020304" pitchFamily="18" charset="0"/>
                <a:cs typeface="Times New Roman" panose="02020603050405020304" pitchFamily="18" charset="0"/>
              </a:rPr>
              <a:t>redit: Brad Crosby</a:t>
            </a:r>
            <a:endParaRPr lang="en-US" sz="800">
              <a:solidFill>
                <a:schemeClr val="bg1"/>
              </a:solidFill>
              <a:latin typeface="Times New Roman" panose="02020603050405020304" pitchFamily="18" charset="0"/>
              <a:cs typeface="Times New Roman" panose="02020603050405020304" pitchFamily="18" charset="0"/>
            </a:endParaRPr>
          </a:p>
        </p:txBody>
      </p:sp>
      <p:sp>
        <p:nvSpPr>
          <p:cNvPr id="48" name="Arrow: Right 47">
            <a:extLst>
              <a:ext uri="{FF2B5EF4-FFF2-40B4-BE49-F238E27FC236}">
                <a16:creationId xmlns:a16="http://schemas.microsoft.com/office/drawing/2014/main" id="{BFA383B3-C208-A597-8236-0F769690707B}"/>
              </a:ext>
            </a:extLst>
          </p:cNvPr>
          <p:cNvSpPr/>
          <p:nvPr/>
        </p:nvSpPr>
        <p:spPr>
          <a:xfrm rot="2456147">
            <a:off x="3927186" y="1676865"/>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2" name="Arrow: Right 51">
            <a:extLst>
              <a:ext uri="{FF2B5EF4-FFF2-40B4-BE49-F238E27FC236}">
                <a16:creationId xmlns:a16="http://schemas.microsoft.com/office/drawing/2014/main" id="{C7B81C32-EE14-B876-AEBF-491B5C6AB3D9}"/>
              </a:ext>
            </a:extLst>
          </p:cNvPr>
          <p:cNvSpPr/>
          <p:nvPr/>
        </p:nvSpPr>
        <p:spPr>
          <a:xfrm rot="17327879">
            <a:off x="5253601" y="3774691"/>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61DBF438-FE02-D1EE-DEE9-F4BD04F08C55}"/>
              </a:ext>
            </a:extLst>
          </p:cNvPr>
          <p:cNvSpPr txBox="1"/>
          <p:nvPr/>
        </p:nvSpPr>
        <p:spPr>
          <a:xfrm>
            <a:off x="4585002" y="3624767"/>
            <a:ext cx="1961308" cy="800219"/>
          </a:xfrm>
          <a:prstGeom prst="rect">
            <a:avLst/>
          </a:prstGeom>
          <a:solidFill>
            <a:schemeClr val="bg1"/>
          </a:solidFill>
          <a:ln w="38100">
            <a:solidFill>
              <a:schemeClr val="tx1"/>
            </a:solidFill>
          </a:ln>
        </p:spPr>
        <p:txBody>
          <a:bodyPr wrap="square" rtlCol="0">
            <a:spAutoFit/>
          </a:bodyPr>
          <a:lstStyle/>
          <a:p>
            <a:pPr algn="ctr"/>
            <a:endParaRPr lang="en-US" sz="2400">
              <a:solidFill>
                <a:srgbClr val="1F497D"/>
              </a:solidFill>
              <a:latin typeface="Times New Roman" panose="02020603050405020304" pitchFamily="18" charset="0"/>
              <a:cs typeface="Times New Roman" panose="02020603050405020304" pitchFamily="18" charset="0"/>
            </a:endParaRPr>
          </a:p>
          <a:p>
            <a:pPr algn="ctr"/>
            <a:r>
              <a:rPr lang="en-US" sz="1100">
                <a:solidFill>
                  <a:srgbClr val="1F497D"/>
                </a:solidFill>
                <a:latin typeface="Times New Roman" panose="02020603050405020304" pitchFamily="18" charset="0"/>
                <a:cs typeface="Times New Roman" panose="02020603050405020304" pitchFamily="18" charset="0"/>
              </a:rPr>
              <a:t>Kitteridge Hills: Sleepers</a:t>
            </a:r>
          </a:p>
          <a:p>
            <a:pPr algn="ctr"/>
            <a:r>
              <a:rPr lang="en-US" sz="1100">
                <a:solidFill>
                  <a:srgbClr val="1F497D"/>
                </a:solidFill>
                <a:latin typeface="Times New Roman" panose="02020603050405020304" pitchFamily="18" charset="0"/>
                <a:cs typeface="Times New Roman" panose="02020603050405020304" pitchFamily="18" charset="0"/>
              </a:rPr>
              <a:t> River Research Watershed</a:t>
            </a:r>
          </a:p>
        </p:txBody>
      </p:sp>
      <p:pic>
        <p:nvPicPr>
          <p:cNvPr id="49" name="Picture 48" descr="A picture containing text, plant, businesscard, sign&#10;&#10;Description automatically generated">
            <a:extLst>
              <a:ext uri="{FF2B5EF4-FFF2-40B4-BE49-F238E27FC236}">
                <a16:creationId xmlns:a16="http://schemas.microsoft.com/office/drawing/2014/main" id="{9DC7A5D3-9F0E-8A45-5FD0-B82DBCCDBBA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10800000">
            <a:off x="4603095" y="4448503"/>
            <a:ext cx="1925121" cy="1019309"/>
          </a:xfrm>
          <a:prstGeom prst="rect">
            <a:avLst/>
          </a:prstGeom>
          <a:ln w="38100">
            <a:solidFill>
              <a:schemeClr val="tx1"/>
            </a:solidFill>
          </a:ln>
        </p:spPr>
      </p:pic>
      <p:pic>
        <p:nvPicPr>
          <p:cNvPr id="51" name="Picture 2">
            <a:extLst>
              <a:ext uri="{FF2B5EF4-FFF2-40B4-BE49-F238E27FC236}">
                <a16:creationId xmlns:a16="http://schemas.microsoft.com/office/drawing/2014/main" id="{90C01CAC-7E47-2C80-D360-D2838B70D5D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160213" y="3696126"/>
            <a:ext cx="882579" cy="353032"/>
          </a:xfrm>
          <a:prstGeom prst="rect">
            <a:avLst/>
          </a:prstGeom>
          <a:noFill/>
          <a:extLst>
            <a:ext uri="{909E8E84-426E-40DD-AFC4-6F175D3DCCD1}">
              <a14:hiddenFill xmlns:a14="http://schemas.microsoft.com/office/drawing/2010/main">
                <a:solidFill>
                  <a:srgbClr val="FFFFFF"/>
                </a:solidFill>
              </a14:hiddenFill>
            </a:ext>
          </a:extLst>
        </p:spPr>
      </p:pic>
      <p:sp>
        <p:nvSpPr>
          <p:cNvPr id="57" name="Arrow: Right 56">
            <a:extLst>
              <a:ext uri="{FF2B5EF4-FFF2-40B4-BE49-F238E27FC236}">
                <a16:creationId xmlns:a16="http://schemas.microsoft.com/office/drawing/2014/main" id="{28BD6D5D-0705-3C80-0EBB-D7B5DECAFF67}"/>
              </a:ext>
            </a:extLst>
          </p:cNvPr>
          <p:cNvSpPr/>
          <p:nvPr/>
        </p:nvSpPr>
        <p:spPr>
          <a:xfrm rot="4926926">
            <a:off x="6477660" y="1292139"/>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3" name="TextBox 52">
            <a:extLst>
              <a:ext uri="{FF2B5EF4-FFF2-40B4-BE49-F238E27FC236}">
                <a16:creationId xmlns:a16="http://schemas.microsoft.com/office/drawing/2014/main" id="{E91AA45D-7888-57CE-1FF8-B82B583853FA}"/>
              </a:ext>
            </a:extLst>
          </p:cNvPr>
          <p:cNvSpPr txBox="1"/>
          <p:nvPr/>
        </p:nvSpPr>
        <p:spPr>
          <a:xfrm>
            <a:off x="5955206" y="216886"/>
            <a:ext cx="1978819" cy="600164"/>
          </a:xfrm>
          <a:prstGeom prst="rect">
            <a:avLst/>
          </a:prstGeom>
          <a:solidFill>
            <a:schemeClr val="bg1"/>
          </a:solidFill>
          <a:ln w="38100">
            <a:solidFill>
              <a:schemeClr val="tx1"/>
            </a:solidFill>
          </a:ln>
        </p:spPr>
        <p:txBody>
          <a:bodyPr wrap="square" rtlCol="0">
            <a:spAutoFit/>
          </a:bodyPr>
          <a:lstStyle/>
          <a:p>
            <a:r>
              <a:rPr lang="en-US" sz="1100">
                <a:solidFill>
                  <a:srgbClr val="1F497D"/>
                </a:solidFill>
                <a:latin typeface="Times New Roman" panose="02020603050405020304" pitchFamily="18" charset="0"/>
                <a:cs typeface="Times New Roman" panose="02020603050405020304" pitchFamily="18" charset="0"/>
              </a:rPr>
              <a:t>	Mount </a:t>
            </a:r>
          </a:p>
          <a:p>
            <a:r>
              <a:rPr lang="en-US" sz="1100">
                <a:solidFill>
                  <a:srgbClr val="1F497D"/>
                </a:solidFill>
                <a:latin typeface="Times New Roman" panose="02020603050405020304" pitchFamily="18" charset="0"/>
                <a:cs typeface="Times New Roman" panose="02020603050405020304" pitchFamily="18" charset="0"/>
              </a:rPr>
              <a:t>	Washington</a:t>
            </a:r>
          </a:p>
          <a:p>
            <a:r>
              <a:rPr lang="en-US" sz="1100">
                <a:solidFill>
                  <a:srgbClr val="1F497D"/>
                </a:solidFill>
                <a:latin typeface="Times New Roman" panose="02020603050405020304" pitchFamily="18" charset="0"/>
                <a:cs typeface="Times New Roman" panose="02020603050405020304" pitchFamily="18" charset="0"/>
              </a:rPr>
              <a:t>	Observatory</a:t>
            </a:r>
          </a:p>
        </p:txBody>
      </p:sp>
      <p:pic>
        <p:nvPicPr>
          <p:cNvPr id="54" name="Picture 2" descr="Tag: Mount Washington Observatory – NBC Boston">
            <a:extLst>
              <a:ext uri="{FF2B5EF4-FFF2-40B4-BE49-F238E27FC236}">
                <a16:creationId xmlns:a16="http://schemas.microsoft.com/office/drawing/2014/main" id="{39609101-3E53-A5F6-5B2F-1FCE4DF22506}"/>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l="11477" r="8539" b="16493"/>
          <a:stretch/>
        </p:blipFill>
        <p:spPr bwMode="auto">
          <a:xfrm>
            <a:off x="5972708" y="803895"/>
            <a:ext cx="1943216" cy="111096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56" name="Picture 8" descr="Mount Washington Observatory (MWObs) – Mount Washington Observatory Logo  Standards">
            <a:extLst>
              <a:ext uri="{FF2B5EF4-FFF2-40B4-BE49-F238E27FC236}">
                <a16:creationId xmlns:a16="http://schemas.microsoft.com/office/drawing/2014/main" id="{10238711-9FD1-80C4-B32C-59BFEF13E4A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6144096" y="257211"/>
            <a:ext cx="700908" cy="448582"/>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Robert S. Pierce Ecosystem Laboratory">
            <a:extLst>
              <a:ext uri="{FF2B5EF4-FFF2-40B4-BE49-F238E27FC236}">
                <a16:creationId xmlns:a16="http://schemas.microsoft.com/office/drawing/2014/main" id="{184C9E8F-6B2C-CFCB-8A1A-F0AE0648E48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299381" y="4735671"/>
            <a:ext cx="1949915" cy="11150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0" name="Arrow: Right 59">
            <a:extLst>
              <a:ext uri="{FF2B5EF4-FFF2-40B4-BE49-F238E27FC236}">
                <a16:creationId xmlns:a16="http://schemas.microsoft.com/office/drawing/2014/main" id="{2A69CB68-72B9-47FF-1279-B8A1360EB5D9}"/>
              </a:ext>
            </a:extLst>
          </p:cNvPr>
          <p:cNvSpPr/>
          <p:nvPr/>
        </p:nvSpPr>
        <p:spPr>
          <a:xfrm rot="13221500">
            <a:off x="6958899" y="3745892"/>
            <a:ext cx="2107490" cy="378588"/>
          </a:xfrm>
          <a:prstGeom prst="rightArrow">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8" name="TextBox 57">
            <a:extLst>
              <a:ext uri="{FF2B5EF4-FFF2-40B4-BE49-F238E27FC236}">
                <a16:creationId xmlns:a16="http://schemas.microsoft.com/office/drawing/2014/main" id="{8AE9DD19-C9C2-78D0-BE4C-BFD6FFCF379E}"/>
              </a:ext>
            </a:extLst>
          </p:cNvPr>
          <p:cNvSpPr txBox="1"/>
          <p:nvPr/>
        </p:nvSpPr>
        <p:spPr>
          <a:xfrm>
            <a:off x="7287050" y="4249995"/>
            <a:ext cx="1961308" cy="461665"/>
          </a:xfrm>
          <a:prstGeom prst="rect">
            <a:avLst/>
          </a:prstGeom>
          <a:solidFill>
            <a:schemeClr val="bg1"/>
          </a:solidFill>
          <a:ln w="38100">
            <a:solidFill>
              <a:schemeClr val="tx1"/>
            </a:solidFill>
          </a:ln>
        </p:spPr>
        <p:txBody>
          <a:bodyPr wrap="square" rtlCol="0">
            <a:spAutoFit/>
          </a:bodyPr>
          <a:lstStyle/>
          <a:p>
            <a:pPr algn="ctr"/>
            <a:endParaRPr lang="en-US" sz="2400">
              <a:solidFill>
                <a:srgbClr val="1F497D"/>
              </a:solidFill>
              <a:latin typeface="Times New Roman" panose="02020603050405020304" pitchFamily="18" charset="0"/>
              <a:cs typeface="Times New Roman" panose="02020603050405020304" pitchFamily="18" charset="0"/>
            </a:endParaRPr>
          </a:p>
        </p:txBody>
      </p:sp>
      <p:pic>
        <p:nvPicPr>
          <p:cNvPr id="1026" name="Picture 2" descr="HBES logo 1108x200px">
            <a:extLst>
              <a:ext uri="{FF2B5EF4-FFF2-40B4-BE49-F238E27FC236}">
                <a16:creationId xmlns:a16="http://schemas.microsoft.com/office/drawing/2014/main" id="{645B7535-37EE-7487-129A-5CC455D4FBDE}"/>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7393002" y="4326185"/>
            <a:ext cx="1723649" cy="310616"/>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403BE632-4346-1481-3EE3-2405AE450B27}"/>
              </a:ext>
            </a:extLst>
          </p:cNvPr>
          <p:cNvSpPr txBox="1"/>
          <p:nvPr/>
        </p:nvSpPr>
        <p:spPr>
          <a:xfrm>
            <a:off x="5848532" y="1753895"/>
            <a:ext cx="2234767" cy="215444"/>
          </a:xfrm>
          <a:prstGeom prst="rect">
            <a:avLst/>
          </a:prstGeom>
          <a:noFill/>
        </p:spPr>
        <p:txBody>
          <a:bodyPr wrap="square">
            <a:spAutoFit/>
          </a:bodyPr>
          <a:lstStyle/>
          <a:p>
            <a:pPr algn="ctr"/>
            <a:r>
              <a:rPr lang="en-US" sz="800">
                <a:solidFill>
                  <a:schemeClr val="bg1"/>
                </a:solidFill>
                <a:latin typeface="Times New Roman" panose="02020603050405020304" pitchFamily="18" charset="0"/>
                <a:cs typeface="Times New Roman" panose="02020603050405020304" pitchFamily="18" charset="0"/>
              </a:rPr>
              <a:t>Photo c</a:t>
            </a:r>
            <a:r>
              <a:rPr lang="en-US" sz="800" b="0" i="0">
                <a:solidFill>
                  <a:schemeClr val="bg1"/>
                </a:solidFill>
                <a:effectLst/>
                <a:latin typeface="Times New Roman" panose="02020603050405020304" pitchFamily="18" charset="0"/>
                <a:cs typeface="Times New Roman" panose="02020603050405020304" pitchFamily="18" charset="0"/>
              </a:rPr>
              <a:t>redit: Mount Washington Observatory</a:t>
            </a:r>
            <a:endParaRPr lang="en-US" sz="800">
              <a:solidFill>
                <a:schemeClr val="bg1"/>
              </a:solidFill>
              <a:latin typeface="Times New Roman" panose="02020603050405020304" pitchFamily="18" charset="0"/>
              <a:cs typeface="Times New Roman" panose="02020603050405020304" pitchFamily="18" charset="0"/>
            </a:endParaRPr>
          </a:p>
        </p:txBody>
      </p:sp>
      <p:sp>
        <p:nvSpPr>
          <p:cNvPr id="62" name="TextBox 61">
            <a:extLst>
              <a:ext uri="{FF2B5EF4-FFF2-40B4-BE49-F238E27FC236}">
                <a16:creationId xmlns:a16="http://schemas.microsoft.com/office/drawing/2014/main" id="{922855EF-B7C1-F852-3112-9A883AA25163}"/>
              </a:ext>
            </a:extLst>
          </p:cNvPr>
          <p:cNvSpPr txBox="1"/>
          <p:nvPr/>
        </p:nvSpPr>
        <p:spPr>
          <a:xfrm>
            <a:off x="7156954" y="5675690"/>
            <a:ext cx="2234767" cy="215444"/>
          </a:xfrm>
          <a:prstGeom prst="rect">
            <a:avLst/>
          </a:prstGeom>
          <a:noFill/>
        </p:spPr>
        <p:txBody>
          <a:bodyPr wrap="square">
            <a:spAutoFit/>
          </a:bodyPr>
          <a:lstStyle/>
          <a:p>
            <a:pPr algn="ctr"/>
            <a:r>
              <a:rPr lang="en-US" sz="800">
                <a:solidFill>
                  <a:schemeClr val="bg1"/>
                </a:solidFill>
                <a:latin typeface="Times New Roman" panose="02020603050405020304" pitchFamily="18" charset="0"/>
                <a:cs typeface="Times New Roman" panose="02020603050405020304" pitchFamily="18" charset="0"/>
              </a:rPr>
              <a:t>Photo c</a:t>
            </a:r>
            <a:r>
              <a:rPr lang="en-US" sz="800" b="0" i="0">
                <a:solidFill>
                  <a:schemeClr val="bg1"/>
                </a:solidFill>
                <a:effectLst/>
                <a:latin typeface="Times New Roman" panose="02020603050405020304" pitchFamily="18" charset="0"/>
                <a:cs typeface="Times New Roman" panose="02020603050405020304" pitchFamily="18" charset="0"/>
              </a:rPr>
              <a:t>redit: Hubbard Brook Ecosystem Study</a:t>
            </a:r>
            <a:endParaRPr lang="en-US" sz="800">
              <a:solidFill>
                <a:schemeClr val="bg1"/>
              </a:solidFill>
              <a:latin typeface="Times New Roman" panose="02020603050405020304" pitchFamily="18" charset="0"/>
              <a:cs typeface="Times New Roman" panose="02020603050405020304" pitchFamily="18" charset="0"/>
            </a:endParaRPr>
          </a:p>
        </p:txBody>
      </p:sp>
      <p:pic>
        <p:nvPicPr>
          <p:cNvPr id="1030" name="Picture 6" descr="Schoodic Institute – North Atlantic Coast Cooperative Ecosystem Studies Unit">
            <a:extLst>
              <a:ext uri="{FF2B5EF4-FFF2-40B4-BE49-F238E27FC236}">
                <a16:creationId xmlns:a16="http://schemas.microsoft.com/office/drawing/2014/main" id="{F7BD8389-92AC-18E6-ECAE-C7B032467B2B}"/>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9755553" y="3691987"/>
            <a:ext cx="2044847" cy="724460"/>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1030" descr="Welcome Center at Rockefeller Hall opens May 1st | Schoodic Institute">
            <a:extLst>
              <a:ext uri="{FF2B5EF4-FFF2-40B4-BE49-F238E27FC236}">
                <a16:creationId xmlns:a16="http://schemas.microsoft.com/office/drawing/2014/main" id="{4C26F77B-A7C7-63E8-CD6D-2E74D2599E7C}"/>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9755552" y="4462039"/>
            <a:ext cx="2044847" cy="11489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033" name="TextBox 1032">
            <a:extLst>
              <a:ext uri="{FF2B5EF4-FFF2-40B4-BE49-F238E27FC236}">
                <a16:creationId xmlns:a16="http://schemas.microsoft.com/office/drawing/2014/main" id="{D64D0B96-4570-428B-E668-A0DC9F69393B}"/>
              </a:ext>
            </a:extLst>
          </p:cNvPr>
          <p:cNvSpPr txBox="1"/>
          <p:nvPr/>
        </p:nvSpPr>
        <p:spPr>
          <a:xfrm>
            <a:off x="9283340" y="5441181"/>
            <a:ext cx="2234767" cy="215444"/>
          </a:xfrm>
          <a:prstGeom prst="rect">
            <a:avLst/>
          </a:prstGeom>
          <a:noFill/>
        </p:spPr>
        <p:txBody>
          <a:bodyPr wrap="square">
            <a:spAutoFit/>
          </a:bodyPr>
          <a:lstStyle/>
          <a:p>
            <a:pPr algn="ctr"/>
            <a:r>
              <a:rPr lang="en-US" sz="800">
                <a:solidFill>
                  <a:schemeClr val="bg1"/>
                </a:solidFill>
                <a:latin typeface="Times New Roman" panose="02020603050405020304" pitchFamily="18" charset="0"/>
                <a:cs typeface="Times New Roman" panose="02020603050405020304" pitchFamily="18" charset="0"/>
              </a:rPr>
              <a:t>Photo c</a:t>
            </a:r>
            <a:r>
              <a:rPr lang="en-US" sz="800" b="0" i="0">
                <a:solidFill>
                  <a:schemeClr val="bg1"/>
                </a:solidFill>
                <a:effectLst/>
                <a:latin typeface="Times New Roman" panose="02020603050405020304" pitchFamily="18" charset="0"/>
                <a:cs typeface="Times New Roman" panose="02020603050405020304" pitchFamily="18" charset="0"/>
              </a:rPr>
              <a:t>redit: </a:t>
            </a:r>
            <a:r>
              <a:rPr lang="en-US" sz="800" b="0" i="0" err="1">
                <a:solidFill>
                  <a:schemeClr val="bg1"/>
                </a:solidFill>
                <a:effectLst/>
                <a:latin typeface="Times New Roman" panose="02020603050405020304" pitchFamily="18" charset="0"/>
                <a:cs typeface="Times New Roman" panose="02020603050405020304" pitchFamily="18" charset="0"/>
              </a:rPr>
              <a:t>Schoodic</a:t>
            </a:r>
            <a:r>
              <a:rPr lang="en-US" sz="800" b="0" i="0">
                <a:solidFill>
                  <a:schemeClr val="bg1"/>
                </a:solidFill>
                <a:effectLst/>
                <a:latin typeface="Times New Roman" panose="02020603050405020304" pitchFamily="18" charset="0"/>
                <a:cs typeface="Times New Roman" panose="02020603050405020304" pitchFamily="18" charset="0"/>
              </a:rPr>
              <a:t> Institute</a:t>
            </a:r>
            <a:endParaRPr lang="en-US" sz="800">
              <a:solidFill>
                <a:schemeClr val="bg1"/>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F10BB9C6-845A-1958-356D-FDD0B8D52958}"/>
              </a:ext>
            </a:extLst>
          </p:cNvPr>
          <p:cNvSpPr txBox="1">
            <a:spLocks/>
          </p:cNvSpPr>
          <p:nvPr/>
        </p:nvSpPr>
        <p:spPr>
          <a:xfrm>
            <a:off x="8274337" y="6551052"/>
            <a:ext cx="6035350" cy="575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1" i="0" kern="1200" baseline="0">
                <a:solidFill>
                  <a:srgbClr val="007155"/>
                </a:solidFill>
                <a:latin typeface="Times New Roman" charset="0"/>
                <a:ea typeface="+mj-ea"/>
                <a:cs typeface="+mj-cs"/>
              </a:defRPr>
            </a:lvl1pPr>
          </a:lstStyle>
          <a:p>
            <a:r>
              <a:rPr lang="en-US" sz="1200" b="0">
                <a:solidFill>
                  <a:schemeClr val="bg1"/>
                </a:solidFill>
              </a:rPr>
              <a:t>Background map credit: Renee Vieira Farnsworth, NALCC</a:t>
            </a:r>
          </a:p>
          <a:p>
            <a:endParaRPr lang="en-US" sz="2000" b="0">
              <a:solidFill>
                <a:schemeClr val="tx1"/>
              </a:solidFill>
            </a:endParaRPr>
          </a:p>
        </p:txBody>
      </p:sp>
      <p:sp>
        <p:nvSpPr>
          <p:cNvPr id="4" name="Title 4">
            <a:extLst>
              <a:ext uri="{FF2B5EF4-FFF2-40B4-BE49-F238E27FC236}">
                <a16:creationId xmlns:a16="http://schemas.microsoft.com/office/drawing/2014/main" id="{C6A8239F-65B2-2634-B8EC-190B6014BCD0}"/>
              </a:ext>
            </a:extLst>
          </p:cNvPr>
          <p:cNvSpPr>
            <a:spLocks noGrp="1"/>
          </p:cNvSpPr>
          <p:nvPr>
            <p:ph type="title"/>
          </p:nvPr>
        </p:nvSpPr>
        <p:spPr>
          <a:xfrm>
            <a:off x="175256" y="287650"/>
            <a:ext cx="2788919" cy="1046059"/>
          </a:xfrm>
        </p:spPr>
        <p:txBody>
          <a:bodyPr>
            <a:noAutofit/>
          </a:bodyPr>
          <a:lstStyle/>
          <a:p>
            <a:pPr algn="ctr"/>
            <a:r>
              <a:rPr lang="en-US" sz="2800" err="1">
                <a:latin typeface="Roboto" panose="02000000000000000000" pitchFamily="2" charset="0"/>
                <a:ea typeface="Roboto" panose="02000000000000000000" pitchFamily="2" charset="0"/>
                <a:cs typeface="Roboto" panose="02000000000000000000" pitchFamily="2" charset="0"/>
              </a:rPr>
              <a:t>NorthEast</a:t>
            </a:r>
            <a:r>
              <a:rPr lang="en-US" sz="2800">
                <a:latin typeface="Roboto" panose="02000000000000000000" pitchFamily="2" charset="0"/>
                <a:ea typeface="Roboto" panose="02000000000000000000" pitchFamily="2" charset="0"/>
                <a:cs typeface="Roboto" panose="02000000000000000000" pitchFamily="2" charset="0"/>
              </a:rPr>
              <a:t> Network of Mountain Observatories</a:t>
            </a:r>
          </a:p>
        </p:txBody>
      </p:sp>
      <p:sp>
        <p:nvSpPr>
          <p:cNvPr id="46" name="TextBox 45">
            <a:extLst>
              <a:ext uri="{FF2B5EF4-FFF2-40B4-BE49-F238E27FC236}">
                <a16:creationId xmlns:a16="http://schemas.microsoft.com/office/drawing/2014/main" id="{822A7EA0-2397-C6B1-77D5-F22DB1C0E423}"/>
              </a:ext>
            </a:extLst>
          </p:cNvPr>
          <p:cNvSpPr txBox="1"/>
          <p:nvPr/>
        </p:nvSpPr>
        <p:spPr>
          <a:xfrm>
            <a:off x="3308432" y="517209"/>
            <a:ext cx="1938954" cy="800219"/>
          </a:xfrm>
          <a:prstGeom prst="rect">
            <a:avLst/>
          </a:prstGeom>
          <a:solidFill>
            <a:schemeClr val="bg1"/>
          </a:solidFill>
          <a:ln w="38100">
            <a:solidFill>
              <a:schemeClr val="tx1"/>
            </a:solidFill>
          </a:ln>
        </p:spPr>
        <p:txBody>
          <a:bodyPr wrap="square" rtlCol="0">
            <a:spAutoFit/>
          </a:bodyPr>
          <a:lstStyle/>
          <a:p>
            <a:pPr algn="ctr"/>
            <a:endParaRPr lang="en-US" sz="2400">
              <a:solidFill>
                <a:srgbClr val="1F497D"/>
              </a:solidFill>
              <a:latin typeface="Times New Roman" panose="02020603050405020304" pitchFamily="18" charset="0"/>
              <a:cs typeface="Times New Roman" panose="02020603050405020304" pitchFamily="18" charset="0"/>
            </a:endParaRPr>
          </a:p>
          <a:p>
            <a:pPr algn="ctr"/>
            <a:r>
              <a:rPr lang="en-US" sz="1100">
                <a:solidFill>
                  <a:srgbClr val="1F497D"/>
                </a:solidFill>
                <a:latin typeface="Times New Roman" panose="02020603050405020304" pitchFamily="18" charset="0"/>
                <a:cs typeface="Times New Roman" panose="02020603050405020304" pitchFamily="18" charset="0"/>
              </a:rPr>
              <a:t>            Mount Mansfield </a:t>
            </a:r>
          </a:p>
          <a:p>
            <a:pPr algn="ctr"/>
            <a:r>
              <a:rPr lang="en-US" sz="1100">
                <a:solidFill>
                  <a:srgbClr val="1F497D"/>
                </a:solidFill>
                <a:latin typeface="Times New Roman" panose="02020603050405020304" pitchFamily="18" charset="0"/>
                <a:cs typeface="Times New Roman" panose="02020603050405020304" pitchFamily="18" charset="0"/>
              </a:rPr>
              <a:t>     Natural Area</a:t>
            </a:r>
          </a:p>
        </p:txBody>
      </p:sp>
      <p:pic>
        <p:nvPicPr>
          <p:cNvPr id="5" name="Picture 8" descr="University of Vermont rebrands with new logo">
            <a:extLst>
              <a:ext uri="{FF2B5EF4-FFF2-40B4-BE49-F238E27FC236}">
                <a16:creationId xmlns:a16="http://schemas.microsoft.com/office/drawing/2014/main" id="{DF247E69-C614-75DA-513B-0A88B70B6AD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3492575" y="820288"/>
            <a:ext cx="444106" cy="539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ountain with snow and trees&#10;&#10;Description automatically generated">
            <a:extLst>
              <a:ext uri="{FF2B5EF4-FFF2-40B4-BE49-F238E27FC236}">
                <a16:creationId xmlns:a16="http://schemas.microsoft.com/office/drawing/2014/main" id="{71BC4183-05EC-9ECF-83A6-7F88717A1807}"/>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l="-190"/>
          <a:stretch>
            <a:fillRect/>
          </a:stretch>
        </p:blipFill>
        <p:spPr>
          <a:xfrm>
            <a:off x="3337451" y="71176"/>
            <a:ext cx="1874668" cy="802948"/>
          </a:xfrm>
          <a:prstGeom prst="rect">
            <a:avLst/>
          </a:prstGeom>
          <a:ln w="38100">
            <a:solidFill>
              <a:schemeClr val="tx1"/>
            </a:solidFill>
          </a:ln>
        </p:spPr>
      </p:pic>
      <p:pic>
        <p:nvPicPr>
          <p:cNvPr id="6" name="Picture 5">
            <a:extLst>
              <a:ext uri="{FF2B5EF4-FFF2-40B4-BE49-F238E27FC236}">
                <a16:creationId xmlns:a16="http://schemas.microsoft.com/office/drawing/2014/main" id="{832A1835-1DC6-5AD6-10A3-D8124731CFA7}"/>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9322282" y="430848"/>
            <a:ext cx="1105260" cy="972940"/>
          </a:xfrm>
          <a:prstGeom prst="rect">
            <a:avLst/>
          </a:prstGeom>
          <a:ln w="12700">
            <a:noFill/>
          </a:ln>
        </p:spPr>
      </p:pic>
      <p:sp>
        <p:nvSpPr>
          <p:cNvPr id="8" name="Rectangle 7">
            <a:extLst>
              <a:ext uri="{FF2B5EF4-FFF2-40B4-BE49-F238E27FC236}">
                <a16:creationId xmlns:a16="http://schemas.microsoft.com/office/drawing/2014/main" id="{5F563AF6-4D21-A02B-3B4A-AA518F3C18F6}"/>
              </a:ext>
            </a:extLst>
          </p:cNvPr>
          <p:cNvSpPr/>
          <p:nvPr/>
        </p:nvSpPr>
        <p:spPr>
          <a:xfrm>
            <a:off x="7989710" y="2462092"/>
            <a:ext cx="1402011" cy="111506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F8342A7-51E5-EC4D-C2E8-C61B4C741B09}"/>
              </a:ext>
            </a:extLst>
          </p:cNvPr>
          <p:cNvPicPr>
            <a:picLocks noChangeAspect="1"/>
          </p:cNvPicPr>
          <p:nvPr/>
        </p:nvPicPr>
        <p:blipFill>
          <a:blip r:embed="rId18"/>
          <a:stretch>
            <a:fillRect/>
          </a:stretch>
        </p:blipFill>
        <p:spPr>
          <a:xfrm>
            <a:off x="8044818" y="2542540"/>
            <a:ext cx="1277464" cy="898651"/>
          </a:xfrm>
          <a:prstGeom prst="rect">
            <a:avLst/>
          </a:prstGeom>
          <a:ln>
            <a:noFill/>
          </a:ln>
        </p:spPr>
      </p:pic>
    </p:spTree>
    <p:extLst>
      <p:ext uri="{BB962C8B-B14F-4D97-AF65-F5344CB8AC3E}">
        <p14:creationId xmlns:p14="http://schemas.microsoft.com/office/powerpoint/2010/main" val="114047599"/>
      </p:ext>
    </p:extLst>
  </p:cSld>
  <p:clrMapOvr>
    <a:masterClrMapping/>
  </p:clrMapOvr>
</p:sld>
</file>

<file path=ppt/theme/theme1.xml><?xml version="1.0" encoding="utf-8"?>
<a:theme xmlns:a="http://schemas.openxmlformats.org/drawingml/2006/main" name="University of Vermont Exec Template 22">
  <a:themeElements>
    <a:clrScheme name="UVM Template">
      <a:dk1>
        <a:srgbClr val="000000"/>
      </a:dk1>
      <a:lt1>
        <a:srgbClr val="FFFFFF"/>
      </a:lt1>
      <a:dk2>
        <a:srgbClr val="154734"/>
      </a:dk2>
      <a:lt2>
        <a:srgbClr val="F7F7F7"/>
      </a:lt2>
      <a:accent1>
        <a:srgbClr val="71B0E0"/>
      </a:accent1>
      <a:accent2>
        <a:srgbClr val="4C9DD6"/>
      </a:accent2>
      <a:accent3>
        <a:srgbClr val="F7F7F7"/>
      </a:accent3>
      <a:accent4>
        <a:srgbClr val="DC582A"/>
      </a:accent4>
      <a:accent5>
        <a:srgbClr val="00303C"/>
      </a:accent5>
      <a:accent6>
        <a:srgbClr val="FFD1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VM22_PPT_Template_SVG" id="{E61C691F-A77F-A148-8FDB-B61DD208C958}" vid="{39546C88-0921-1F4E-A650-D1BE9CBFA2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07b4327-7939-4e1a-b14a-7a0aebbd7791" xsi:nil="true"/>
    <lcf76f155ced4ddcb4097134ff3c332f xmlns="9cc146d9-82d0-4792-a7b6-ceae306edb1c">
      <Terms xmlns="http://schemas.microsoft.com/office/infopath/2007/PartnerControls"/>
    </lcf76f155ced4ddcb4097134ff3c332f>
    <SharedWithUsers xmlns="807b4327-7939-4e1a-b14a-7a0aebbd7791">
      <UserInfo>
        <DisplayName>Catherine Finley Woodruff</DisplayName>
        <AccountId>798</AccountId>
        <AccountType/>
      </UserInfo>
      <UserInfo>
        <DisplayName>Caylin McCamp (she/her)</DisplayName>
        <AccountId>132</AccountId>
        <AccountType/>
      </UserInfo>
      <UserInfo>
        <DisplayName>Abby Bleything</DisplayName>
        <AccountId>940</AccountId>
        <AccountType/>
      </UserInfo>
      <UserInfo>
        <DisplayName>Corey Berman</DisplayName>
        <AccountId>941</AccountId>
        <AccountType/>
      </UserInfo>
      <UserInfo>
        <DisplayName>Casey Smith</DisplayName>
        <AccountId>942</AccountId>
        <AccountType/>
      </UserInfo>
      <UserInfo>
        <DisplayName>Gioia Thompson (she/her)</DisplayName>
        <AccountId>943</AccountId>
        <AccountType/>
      </UserInfo>
      <UserInfo>
        <DisplayName>Allison O'connor</DisplayName>
        <AccountId>1075</AccountId>
        <AccountType/>
      </UserInfo>
      <UserInfo>
        <DisplayName>JiJi Westlund</DisplayName>
        <AccountId>1200</AccountId>
        <AccountType/>
      </UserInfo>
      <UserInfo>
        <DisplayName>Cydney Hurlbert</DisplayName>
        <AccountId>1199</AccountId>
        <AccountType/>
      </UserInfo>
      <UserInfo>
        <DisplayName>Evelyn Luneau</DisplayName>
        <AccountId>1201</AccountId>
        <AccountType/>
      </UserInfo>
      <UserInfo>
        <DisplayName>Cecelia Boyson</DisplayName>
        <AccountId>1395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44647F69C784040A5CC6AAA486C924B" ma:contentTypeVersion="15" ma:contentTypeDescription="Create a new document." ma:contentTypeScope="" ma:versionID="3ba7cbac4a9362070b39bd45e1ff3e06">
  <xsd:schema xmlns:xsd="http://www.w3.org/2001/XMLSchema" xmlns:xs="http://www.w3.org/2001/XMLSchema" xmlns:p="http://schemas.microsoft.com/office/2006/metadata/properties" xmlns:ns2="9cc146d9-82d0-4792-a7b6-ceae306edb1c" xmlns:ns3="807b4327-7939-4e1a-b14a-7a0aebbd7791" targetNamespace="http://schemas.microsoft.com/office/2006/metadata/properties" ma:root="true" ma:fieldsID="d197d537d10ad6eb5fcd7b01640ca17c" ns2:_="" ns3:_="">
    <xsd:import namespace="9cc146d9-82d0-4792-a7b6-ceae306edb1c"/>
    <xsd:import namespace="807b4327-7939-4e1a-b14a-7a0aebbd77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c146d9-82d0-4792-a7b6-ceae306edb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e77d114-7286-4773-b3f3-9b1cc7669c50"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07b4327-7939-4e1a-b14a-7a0aebbd77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ee108ff-b97f-4d85-8982-2b4227671443}" ma:internalName="TaxCatchAll" ma:showField="CatchAllData" ma:web="807b4327-7939-4e1a-b14a-7a0aebbd77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413AD4-741F-4F1E-8C6B-35B3DB54C670}">
  <ds:schemaRefs>
    <ds:schemaRef ds:uri="http://www.w3.org/XML/1998/namespace"/>
    <ds:schemaRef ds:uri="http://schemas.microsoft.com/office/2006/documentManagement/types"/>
    <ds:schemaRef ds:uri="http://schemas.openxmlformats.org/package/2006/metadata/core-properties"/>
    <ds:schemaRef ds:uri="http://schemas.microsoft.com/office/2006/metadata/properties"/>
    <ds:schemaRef ds:uri="http://purl.org/dc/terms/"/>
    <ds:schemaRef ds:uri="http://purl.org/dc/elements/1.1/"/>
    <ds:schemaRef ds:uri="http://schemas.microsoft.com/office/infopath/2007/PartnerControls"/>
    <ds:schemaRef ds:uri="807b4327-7939-4e1a-b14a-7a0aebbd7791"/>
    <ds:schemaRef ds:uri="9cc146d9-82d0-4792-a7b6-ceae306edb1c"/>
    <ds:schemaRef ds:uri="http://purl.org/dc/dcmitype/"/>
  </ds:schemaRefs>
</ds:datastoreItem>
</file>

<file path=customXml/itemProps2.xml><?xml version="1.0" encoding="utf-8"?>
<ds:datastoreItem xmlns:ds="http://schemas.openxmlformats.org/officeDocument/2006/customXml" ds:itemID="{D988DFDA-B011-4311-854D-E822A5838782}">
  <ds:schemaRefs>
    <ds:schemaRef ds:uri="http://schemas.microsoft.com/sharepoint/v3/contenttype/forms"/>
  </ds:schemaRefs>
</ds:datastoreItem>
</file>

<file path=customXml/itemProps3.xml><?xml version="1.0" encoding="utf-8"?>
<ds:datastoreItem xmlns:ds="http://schemas.openxmlformats.org/officeDocument/2006/customXml" ds:itemID="{F353A89E-BEE0-4472-8AB1-8AFB7B370B23}">
  <ds:schemaRefs>
    <ds:schemaRef ds:uri="807b4327-7939-4e1a-b14a-7a0aebbd7791"/>
    <ds:schemaRef ds:uri="9cc146d9-82d0-4792-a7b6-ceae306edb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3136</TotalTime>
  <Words>3051</Words>
  <Application>Microsoft Office PowerPoint</Application>
  <PresentationFormat>Widescreen</PresentationFormat>
  <Paragraphs>288</Paragraphs>
  <Slides>24</Slides>
  <Notes>24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Century Gothic</vt:lpstr>
      <vt:lpstr>Franklin Gothic Medium</vt:lpstr>
      <vt:lpstr>Lora SemiBold</vt:lpstr>
      <vt:lpstr>Roboto</vt:lpstr>
      <vt:lpstr>Times New Roman</vt:lpstr>
      <vt:lpstr>Wingdings</vt:lpstr>
      <vt:lpstr>University of Vermont Exec Template 22</vt:lpstr>
      <vt:lpstr>PowerPoint Presentation</vt:lpstr>
      <vt:lpstr>Presentation Outline</vt:lpstr>
      <vt:lpstr>PowerPoint Presentation</vt:lpstr>
      <vt:lpstr>PowerPoint Presentation</vt:lpstr>
      <vt:lpstr>PowerPoint Presentation</vt:lpstr>
      <vt:lpstr>PowerPoint Presentation</vt:lpstr>
      <vt:lpstr>PowerPoint Presentation</vt:lpstr>
      <vt:lpstr>PowerPoint Presentation</vt:lpstr>
      <vt:lpstr>NorthEast Network of Mountain Observatories</vt:lpstr>
      <vt:lpstr>NENMO Environmental Network Project</vt:lpstr>
      <vt:lpstr>Mount Mansfield &amp; UVM’s Summit to Shore Project</vt:lpstr>
      <vt:lpstr>Mount Washington Observatory</vt:lpstr>
      <vt:lpstr>Atmospheric Sciences Research Center:  Whiteface Mountain in New York</vt:lpstr>
      <vt:lpstr>Primary objectives differ among networks  for observation along elevational gradients</vt:lpstr>
      <vt:lpstr>Data Driven Regional Resilience</vt:lpstr>
      <vt:lpstr>Northeast Snow Survey (NESS) Feasibility Study</vt:lpstr>
      <vt:lpstr>NESS Desirable Site Locations</vt:lpstr>
      <vt:lpstr>Mesonet Development</vt:lpstr>
      <vt:lpstr>Mesonet networks in Northeastern USA</vt:lpstr>
      <vt:lpstr>Alpine Micro-climate monitoring</vt:lpstr>
      <vt:lpstr>Unified High Elevation Observing Platform (UHOP)</vt:lpstr>
      <vt:lpstr>UHOP in the Northeast USA</vt:lpstr>
      <vt:lpstr>A model for the world</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Cody Silfies (he/him)</dc:creator>
  <cp:lastModifiedBy>Joshua Beneš (he/him)</cp:lastModifiedBy>
  <cp:revision>1</cp:revision>
  <cp:lastPrinted>2025-09-12T18:51:18Z</cp:lastPrinted>
  <dcterms:created xsi:type="dcterms:W3CDTF">2024-02-13T17:54:54Z</dcterms:created>
  <dcterms:modified xsi:type="dcterms:W3CDTF">2025-09-15T17:45:34Z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0x010100F44647F69C784040A5CC6AAA486C924B</vt:lpwstr>
  </property>
  <property fmtid="{D5CDD505-2E9C-101B-9397-08002B2CF9AE}" pid="3" name="MediaServiceImageTags">
    <vt:lpwstr/>
  </property>
</Properties>
</file>